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67"/>
  </p:handoutMasterIdLst>
  <p:sldIdLst>
    <p:sldId id="484" r:id="rId3"/>
    <p:sldId id="529" r:id="rId5"/>
    <p:sldId id="487" r:id="rId6"/>
    <p:sldId id="648" r:id="rId7"/>
    <p:sldId id="649" r:id="rId8"/>
    <p:sldId id="650" r:id="rId9"/>
    <p:sldId id="508" r:id="rId10"/>
    <p:sldId id="509" r:id="rId11"/>
    <p:sldId id="511" r:id="rId12"/>
    <p:sldId id="514" r:id="rId13"/>
    <p:sldId id="515" r:id="rId14"/>
    <p:sldId id="512" r:id="rId15"/>
    <p:sldId id="517" r:id="rId16"/>
    <p:sldId id="518" r:id="rId17"/>
    <p:sldId id="520" r:id="rId18"/>
    <p:sldId id="522" r:id="rId19"/>
    <p:sldId id="524" r:id="rId20"/>
    <p:sldId id="525" r:id="rId21"/>
    <p:sldId id="523" r:id="rId22"/>
    <p:sldId id="527" r:id="rId23"/>
    <p:sldId id="528" r:id="rId24"/>
    <p:sldId id="584" r:id="rId25"/>
    <p:sldId id="519" r:id="rId26"/>
    <p:sldId id="533" r:id="rId27"/>
    <p:sldId id="534" r:id="rId28"/>
    <p:sldId id="531" r:id="rId29"/>
    <p:sldId id="535" r:id="rId30"/>
    <p:sldId id="530" r:id="rId31"/>
    <p:sldId id="532" r:id="rId32"/>
    <p:sldId id="539" r:id="rId33"/>
    <p:sldId id="537" r:id="rId34"/>
    <p:sldId id="541" r:id="rId35"/>
    <p:sldId id="542" r:id="rId36"/>
    <p:sldId id="544" r:id="rId37"/>
    <p:sldId id="543" r:id="rId38"/>
    <p:sldId id="545" r:id="rId39"/>
    <p:sldId id="546" r:id="rId40"/>
    <p:sldId id="547" r:id="rId41"/>
    <p:sldId id="583" r:id="rId42"/>
    <p:sldId id="579" r:id="rId43"/>
    <p:sldId id="580" r:id="rId44"/>
    <p:sldId id="582" r:id="rId45"/>
    <p:sldId id="548" r:id="rId46"/>
    <p:sldId id="627" r:id="rId47"/>
    <p:sldId id="581" r:id="rId48"/>
    <p:sldId id="550" r:id="rId49"/>
    <p:sldId id="551" r:id="rId50"/>
    <p:sldId id="552" r:id="rId51"/>
    <p:sldId id="553" r:id="rId52"/>
    <p:sldId id="555" r:id="rId53"/>
    <p:sldId id="623" r:id="rId54"/>
    <p:sldId id="578" r:id="rId55"/>
    <p:sldId id="570" r:id="rId56"/>
    <p:sldId id="631" r:id="rId57"/>
    <p:sldId id="632" r:id="rId58"/>
    <p:sldId id="572" r:id="rId59"/>
    <p:sldId id="573" r:id="rId60"/>
    <p:sldId id="575" r:id="rId61"/>
    <p:sldId id="576" r:id="rId62"/>
    <p:sldId id="574" r:id="rId63"/>
    <p:sldId id="626" r:id="rId64"/>
    <p:sldId id="625" r:id="rId65"/>
    <p:sldId id="621" r:id="rId66"/>
  </p:sldIdLst>
  <p:sldSz cx="12192000" cy="6858000"/>
  <p:notesSz cx="6858000" cy="9144000"/>
  <p:defaultTextStyle>
    <a:defPPr rtl="0"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0C0"/>
    <a:srgbClr val="C03700"/>
    <a:srgbClr val="87C5DA"/>
    <a:srgbClr val="C8BA4D"/>
    <a:srgbClr val="F1C175"/>
    <a:srgbClr val="C8C8C8"/>
    <a:srgbClr val="E18876"/>
    <a:srgbClr val="E49602"/>
    <a:srgbClr val="028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2484" autoAdjust="0"/>
  </p:normalViewPr>
  <p:slideViewPr>
    <p:cSldViewPr snapToGrid="0">
      <p:cViewPr varScale="1">
        <p:scale>
          <a:sx n="81" d="100"/>
          <a:sy n="81" d="100"/>
        </p:scale>
        <p:origin x="7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" panose="020F0502020204030204" pitchFamily="34" charset="0"/>
            </a:endParaRP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1AFA1B-A268-4592-A19F-EC4042121836}" type="datetime1">
              <a:rPr lang="vi-VN" smtClean="0">
                <a:latin typeface="Calibri" panose="020F0502020204030204" pitchFamily="34" charset="0"/>
              </a:rPr>
            </a:fld>
            <a:endParaRPr lang="vi-VN" dirty="0">
              <a:latin typeface="Calibri" panose="020F0502020204030204" pitchFamily="34" charset="0"/>
            </a:endParaRPr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" panose="020F0502020204030204" pitchFamily="34" charset="0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vi-VN" smtClean="0">
                <a:latin typeface="Calibri" panose="020F0502020204030204" pitchFamily="34" charset="0"/>
              </a:rPr>
            </a:fld>
            <a:endParaRPr lang="vi-VN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005B2E6-B26A-4E1C-B531-5B0F031010A6}" type="datetime1">
              <a:rPr lang="vi-VN" smtClean="0"/>
            </a:fld>
            <a:endParaRPr lang="vi-VN" dirty="0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noProof="0" dirty="0"/>
          </a:p>
        </p:txBody>
      </p:sp>
      <p:sp>
        <p:nvSpPr>
          <p:cNvPr id="5" name="Chỗ dành sẵ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noProof="0" dirty="0" err="1"/>
              <a:t>Chỉnh</a:t>
            </a:r>
            <a:r>
              <a:rPr lang="vi-VN" noProof="0" dirty="0"/>
              <a:t> sửa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cái</a:t>
            </a:r>
            <a:endParaRPr lang="vi-VN" noProof="0" dirty="0"/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  <a:endParaRPr lang="vi-VN" noProof="0" dirty="0"/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  <a:endParaRPr lang="vi-VN" noProof="0" dirty="0"/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  <a:endParaRPr lang="vi-VN" noProof="0" dirty="0"/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530193B-564F-4854-8A52-728F3FB19C85}" type="slidenum">
              <a:rPr lang="vi-VN" smtClean="0"/>
            </a:fld>
            <a:endParaRPr lang="vi-V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30193B-564F-4854-8A52-728F3FB19C85}" type="slidenum">
              <a:rPr lang="vi-VN" smtClean="0"/>
            </a:fld>
            <a:endParaRPr lang="vi-V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rang chiếu Tiêu đề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hỗ dành sẵn cho Hình ảnh 4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</a:t>
            </a:r>
            <a:r>
              <a:rPr lang="vi-VN" noProof="0" dirty="0" err="1"/>
              <a:t>và</a:t>
            </a:r>
            <a:r>
              <a:rPr lang="vi-VN" noProof="0" dirty="0"/>
              <a:t>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r>
              <a:rPr lang="vi-VN" noProof="0" dirty="0"/>
              <a:t> ở đây</a:t>
            </a:r>
            <a:endParaRPr lang="vi-VN" noProof="0" dirty="0"/>
          </a:p>
        </p:txBody>
      </p:sp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30000"/>
              </a:lnSpc>
              <a:defRPr lang="en-ZA" sz="4000" b="1" spc="-300" dirty="0">
                <a:solidFill>
                  <a:srgbClr val="0070C0"/>
                </a:solidFill>
              </a:defRPr>
            </a:lvl1pPr>
          </a:lstStyle>
          <a:p>
            <a:pPr lvl="0" algn="r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trình</a:t>
            </a:r>
            <a:r>
              <a:rPr lang="vi-VN" noProof="0" dirty="0"/>
              <a:t> </a:t>
            </a:r>
            <a:r>
              <a:rPr lang="vi-VN" noProof="0" dirty="0" err="1"/>
              <a:t>bày</a:t>
            </a:r>
            <a:endParaRPr lang="vi-VN" noProof="0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0070C0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n-US" noProof="0"/>
              <a:t>Click to edit Master subtitle style</a:t>
            </a:r>
            <a:endParaRPr lang="vi-VN" noProof="0" dirty="0"/>
          </a:p>
        </p:txBody>
      </p:sp>
      <p:sp>
        <p:nvSpPr>
          <p:cNvPr id="13" name="Hình chữ nhật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4" name="Hình chữ nhật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5" name="Hình chữ nhật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8" name="Hình chữ nhật 7"/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ảm ơn bạ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hỗ dành sẵn cho Hình ảnh 4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</a:t>
            </a:r>
            <a:r>
              <a:rPr lang="vi-VN" noProof="0" dirty="0" err="1"/>
              <a:t>và</a:t>
            </a:r>
            <a:r>
              <a:rPr lang="vi-VN" noProof="0" dirty="0"/>
              <a:t>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r>
              <a:rPr lang="vi-VN" noProof="0" dirty="0"/>
              <a:t> ở đây</a:t>
            </a:r>
            <a:endParaRPr lang="vi-VN" noProof="0" dirty="0"/>
          </a:p>
        </p:txBody>
      </p:sp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000" b="1" spc="-300" dirty="0">
                <a:solidFill>
                  <a:srgbClr val="0070C0"/>
                </a:solidFill>
              </a:defRPr>
            </a:lvl1pPr>
          </a:lstStyle>
          <a:p>
            <a:pPr lvl="0" algn="r" rtl="0"/>
            <a:r>
              <a:rPr lang="vi-VN" noProof="0" dirty="0" err="1"/>
              <a:t>Cảm</a:t>
            </a:r>
            <a:r>
              <a:rPr lang="vi-VN" noProof="0" dirty="0"/>
              <a:t> ơn </a:t>
            </a:r>
            <a:r>
              <a:rPr lang="vi-VN" noProof="0" dirty="0" err="1"/>
              <a:t>bạn</a:t>
            </a:r>
            <a:endParaRPr lang="vi-VN" noProof="0" dirty="0"/>
          </a:p>
        </p:txBody>
      </p:sp>
      <p:sp>
        <p:nvSpPr>
          <p:cNvPr id="9" name="Chỗ dành sẵn cho Văn bản 5"/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rgbClr val="0070C0"/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Tên </a:t>
            </a:r>
            <a:r>
              <a:rPr lang="vi-VN" noProof="0" dirty="0" err="1"/>
              <a:t>đầy</a:t>
            </a:r>
            <a:r>
              <a:rPr lang="vi-VN" noProof="0" dirty="0"/>
              <a:t> </a:t>
            </a:r>
            <a:r>
              <a:rPr lang="vi-VN" noProof="0" dirty="0" err="1"/>
              <a:t>đủ</a:t>
            </a:r>
            <a:endParaRPr lang="vi-VN" noProof="0" dirty="0"/>
          </a:p>
        </p:txBody>
      </p:sp>
      <p:sp>
        <p:nvSpPr>
          <p:cNvPr id="10" name="Chỗ dành sẵn cho Văn bản 6"/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rgbClr val="0070C0"/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 err="1"/>
              <a:t>Số</a:t>
            </a:r>
            <a:r>
              <a:rPr lang="vi-VN" noProof="0" dirty="0"/>
              <a:t> </a:t>
            </a:r>
            <a:r>
              <a:rPr lang="vi-VN" noProof="0" dirty="0" err="1"/>
              <a:t>điện</a:t>
            </a:r>
            <a:r>
              <a:rPr lang="vi-VN" noProof="0" dirty="0"/>
              <a:t> </a:t>
            </a:r>
            <a:r>
              <a:rPr lang="vi-VN" noProof="0" dirty="0" err="1"/>
              <a:t>thoại</a:t>
            </a:r>
            <a:endParaRPr lang="vi-VN" noProof="0" dirty="0"/>
          </a:p>
        </p:txBody>
      </p:sp>
      <p:sp>
        <p:nvSpPr>
          <p:cNvPr id="11" name="Chỗ dành sẵn cho Văn bản 7"/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rgbClr val="0070C0"/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 err="1"/>
              <a:t>Email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núm</a:t>
            </a:r>
            <a:r>
              <a:rPr lang="vi-VN" noProof="0" dirty="0"/>
              <a:t> </a:t>
            </a:r>
            <a:r>
              <a:rPr lang="vi-VN" noProof="0" dirty="0" err="1"/>
              <a:t>điều</a:t>
            </a:r>
            <a:r>
              <a:rPr lang="vi-VN" noProof="0" dirty="0"/>
              <a:t> </a:t>
            </a:r>
            <a:r>
              <a:rPr lang="vi-VN" noProof="0" dirty="0" err="1"/>
              <a:t>khiển</a:t>
            </a:r>
            <a:r>
              <a:rPr lang="vi-VN" noProof="0" dirty="0"/>
              <a:t> phương </a:t>
            </a:r>
            <a:r>
              <a:rPr lang="vi-VN" noProof="0" dirty="0" err="1"/>
              <a:t>tiện</a:t>
            </a:r>
            <a:r>
              <a:rPr lang="vi-VN" noProof="0" dirty="0"/>
              <a:t> </a:t>
            </a:r>
            <a:r>
              <a:rPr lang="vi-VN" noProof="0" dirty="0" err="1"/>
              <a:t>xã</a:t>
            </a:r>
            <a:r>
              <a:rPr lang="vi-VN" noProof="0" dirty="0"/>
              <a:t> </a:t>
            </a:r>
            <a:r>
              <a:rPr lang="vi-VN" noProof="0" dirty="0" err="1"/>
              <a:t>hội</a:t>
            </a:r>
            <a:endParaRPr lang="vi-VN" noProof="0" dirty="0"/>
          </a:p>
        </p:txBody>
      </p:sp>
      <p:sp>
        <p:nvSpPr>
          <p:cNvPr id="12" name="Chỗ dành sẵn cho Văn bản 8"/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rgbClr val="0070C0"/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 err="1"/>
              <a:t>Website</a:t>
            </a:r>
            <a:r>
              <a:rPr lang="vi-VN" noProof="0" dirty="0"/>
              <a:t> công ty</a:t>
            </a:r>
            <a:endParaRPr lang="vi-VN" noProof="0" dirty="0"/>
          </a:p>
        </p:txBody>
      </p:sp>
      <p:sp>
        <p:nvSpPr>
          <p:cNvPr id="15" name="Hình chữ nhật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4" name="Hình chữ nhật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3" name="Hình chữ nhật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8" name="Hình chữ nhật 7"/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êu đề và Nội d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512260" y="1791204"/>
            <a:ext cx="11328000" cy="516649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r>
              <a:rPr lang="vi-VN" noProof="0" dirty="0"/>
              <a:t>Copyright by VNTT 2021</a:t>
            </a:r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7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6" name="Chỗ dành sẵn cho Văn bản 4"/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9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11" name="Chỗ dành sẵn cho Văn bản 5"/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10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13" name="Chỗ dành sẵn cho Văn bản 5"/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15" name="Chỗ dành sẵn cho Văn bản 6"/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17" name="Chỗ dành sẵn cho Văn bản 7"/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6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r>
              <a:rPr lang="vi-VN" noProof="0" dirty="0"/>
              <a:t>C</a:t>
            </a:r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5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4" name="Chỗ dành sẵn cho số hiệu trang chiếu 3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3" name="Chỗ dành sẵn cho Số hiệu Bản chiếu 2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4" name="Tiêu đề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vi-VN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4534"/>
            <a:ext cx="12192000" cy="56917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 marL="567055" indent="-276225">
              <a:defRPr baseline="0"/>
            </a:lvl2pPr>
            <a:lvl3pPr marL="798830" indent="-231775">
              <a:buFont typeface="Courier New" panose="02070309020205020404" pitchFamily="49" charset="0"/>
              <a:buChar char="o"/>
              <a:defRPr baseline="0"/>
            </a:lvl3pPr>
            <a:lvl4pPr marL="973455" indent="-174625">
              <a:buFont typeface="Arial" panose="020B0604020202020204" pitchFamily="34" charset="0"/>
              <a:buChar char="•"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>
            <a:lvl1pPr algn="r">
              <a:defRPr sz="1200" b="0" i="0" baseline="0"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fld id="{148F113A-B92D-48E9-900E-4392CCB88612}" type="slidenum">
              <a:rPr lang="en-US" smtClean="0"/>
            </a:fld>
            <a:fld id="{B87292F9-12FB-4EB8-BB25-48F145765673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rang chiếu Tiêu đề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30000"/>
              </a:lnSpc>
              <a:defRPr lang="en-ZA" sz="4000" b="1" spc="-300" dirty="0">
                <a:solidFill>
                  <a:srgbClr val="0070C0"/>
                </a:solidFill>
              </a:defRPr>
            </a:lvl1pPr>
          </a:lstStyle>
          <a:p>
            <a:pPr lvl="0" algn="r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trình</a:t>
            </a:r>
            <a:r>
              <a:rPr lang="vi-VN" noProof="0" dirty="0"/>
              <a:t> </a:t>
            </a:r>
            <a:r>
              <a:rPr lang="vi-VN" noProof="0" dirty="0" err="1"/>
              <a:t>bày</a:t>
            </a:r>
            <a:endParaRPr lang="vi-VN" noProof="0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3200400" y="4137239"/>
            <a:ext cx="8991600" cy="580921"/>
          </a:xfrm>
          <a:solidFill>
            <a:srgbClr val="0070C0">
              <a:alpha val="80000"/>
            </a:srgb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n-US" noProof="0"/>
              <a:t>Click to edit Master subtitle style</a:t>
            </a:r>
            <a:endParaRPr lang="vi-VN" noProof="0" dirty="0"/>
          </a:p>
        </p:txBody>
      </p:sp>
      <p:sp>
        <p:nvSpPr>
          <p:cNvPr id="13" name="Hình chữ nhật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4" name="Hình chữ nhật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5" name="Hình chữ nhật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8" name="Hình chữ nhật 7"/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chiếu thanh ch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hỗ dành sẵn cho Hình ảnh 4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</a:t>
            </a:r>
            <a:r>
              <a:rPr lang="vi-VN" noProof="0" dirty="0" err="1"/>
              <a:t>và</a:t>
            </a:r>
            <a:r>
              <a:rPr lang="vi-VN" noProof="0" dirty="0"/>
              <a:t>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br>
              <a:rPr lang="vi-VN" noProof="0" dirty="0"/>
            </a:b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r>
              <a:rPr lang="vi-VN" noProof="0" dirty="0"/>
              <a:t> ở đây</a:t>
            </a:r>
            <a:endParaRPr lang="vi-VN" noProof="0" dirty="0"/>
          </a:p>
        </p:txBody>
      </p:sp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30000"/>
              </a:lnSpc>
              <a:defRPr lang="en-ZA" sz="4000" b="1" spc="-300" dirty="0">
                <a:solidFill>
                  <a:srgbClr val="0070C0"/>
                </a:solidFill>
              </a:defRPr>
            </a:lvl1pPr>
          </a:lstStyle>
          <a:p>
            <a:pPr lvl="0" algn="r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thanh chia </a:t>
            </a:r>
            <a:r>
              <a:rPr lang="vi-VN" noProof="0" dirty="0" err="1"/>
              <a:t>mục</a:t>
            </a:r>
            <a:endParaRPr lang="vi-VN" noProof="0" dirty="0"/>
          </a:p>
        </p:txBody>
      </p:sp>
      <p:sp>
        <p:nvSpPr>
          <p:cNvPr id="7" name="Tiêu đề phụ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rgbClr val="0070C0">
              <a:alpha val="80000"/>
            </a:srgb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r>
              <a:rPr lang="vi-VN" noProof="0" dirty="0"/>
              <a:t>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cái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8" name="Hình chữ nhật 7"/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3" name="Hình chữ nhật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4" name="Hình chữ nhật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5" name="Hình chữ nhật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chiếu thanh ch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hỗ dành sẵn cho Hình ảnh 40"/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</a:t>
            </a:r>
            <a:r>
              <a:rPr lang="vi-VN" noProof="0" dirty="0" err="1"/>
              <a:t>và</a:t>
            </a:r>
            <a:r>
              <a:rPr lang="vi-VN" noProof="0" dirty="0"/>
              <a:t>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br>
              <a:rPr lang="vi-VN" noProof="0" dirty="0"/>
            </a:b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r>
              <a:rPr lang="vi-VN" noProof="0" dirty="0"/>
              <a:t> ở đây</a:t>
            </a:r>
            <a:endParaRPr lang="vi-VN" noProof="0" dirty="0"/>
          </a:p>
        </p:txBody>
      </p:sp>
      <p:sp>
        <p:nvSpPr>
          <p:cNvPr id="3" name="Tiêu đề 1"/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000" b="1" spc="-3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thanh chia </a:t>
            </a:r>
            <a:r>
              <a:rPr lang="vi-VN" noProof="0" dirty="0" err="1"/>
              <a:t>mục</a:t>
            </a:r>
            <a:endParaRPr lang="vi-VN" noProof="0" dirty="0"/>
          </a:p>
        </p:txBody>
      </p:sp>
      <p:sp>
        <p:nvSpPr>
          <p:cNvPr id="7" name="Tiêu đề phụ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rgbClr val="0070C0">
              <a:alpha val="80000"/>
            </a:srgb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r>
              <a:rPr lang="vi-VN" noProof="0" dirty="0"/>
              <a:t>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cái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8" name="Hình chữ nhật 7"/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vi-VN" noProof="0" dirty="0"/>
          </a:p>
        </p:txBody>
      </p:sp>
      <p:sp>
        <p:nvSpPr>
          <p:cNvPr id="13" name="Hình chữ nhật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4" name="Hình chữ nhật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15" name="Hình chữ nhật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ố trí hình ảnh văn bả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Hình ảnh 6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&amp;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endParaRPr lang="vi-VN" noProof="0" dirty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100000"/>
              </a:lnSpc>
              <a:defRPr sz="4000" b="1" spc="-300"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10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rgbClr val="0070C0">
              <a:alpha val="80000"/>
            </a:srgb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8" name="Hình chữ nhật 7"/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vi-VN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ố trí hình ảnh văn bả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Hình ảnh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&amp;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endParaRPr lang="vi-VN" noProof="0" dirty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90000"/>
              </a:lnSpc>
              <a:defRPr sz="4000" b="1" spc="-300">
                <a:solidFill>
                  <a:srgbClr val="0070C0"/>
                </a:solidFill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10" name="Tiêu đề phụ 2"/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rgbClr val="0070C0">
              <a:alpha val="80000"/>
            </a:srgb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vi-VN" noProof="0" dirty="0"/>
              <a:t>Tiêu </a:t>
            </a:r>
            <a:r>
              <a:rPr lang="vi-VN" noProof="0" dirty="0" err="1"/>
              <a:t>đề</a:t>
            </a:r>
            <a:r>
              <a:rPr lang="vi-VN" noProof="0" dirty="0"/>
              <a:t> </a:t>
            </a:r>
            <a:r>
              <a:rPr lang="vi-VN" noProof="0" dirty="0" err="1"/>
              <a:t>phụ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8" name="Hình chữ nhật 7"/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vi-VN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3" name="Chỗ dành sẵn bên trái để so sánh 1"/>
          <p:cNvSpPr>
            <a:spLocks noGrp="1"/>
          </p:cNvSpPr>
          <p:nvPr>
            <p:ph type="body" idx="1"/>
          </p:nvPr>
        </p:nvSpPr>
        <p:spPr>
          <a:xfrm>
            <a:off x="432000" y="10113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4" name="Chỗ dành sẵn cho Nội dung 2"/>
          <p:cNvSpPr>
            <a:spLocks noGrp="1"/>
          </p:cNvSpPr>
          <p:nvPr>
            <p:ph sz="half" idx="2"/>
          </p:nvPr>
        </p:nvSpPr>
        <p:spPr>
          <a:xfrm>
            <a:off x="432000" y="1519167"/>
            <a:ext cx="5472000" cy="46298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 noProof="0" dirty="0"/>
              <a:t>Click to edit Master text styles</a:t>
            </a:r>
            <a:endParaRPr lang="en-US" noProof="0" dirty="0"/>
          </a:p>
          <a:p>
            <a:pPr lvl="1" rtl="0"/>
            <a:r>
              <a:rPr lang="en-US" noProof="0" dirty="0"/>
              <a:t>Second level</a:t>
            </a:r>
            <a:endParaRPr lang="en-US" noProof="0" dirty="0"/>
          </a:p>
          <a:p>
            <a:pPr lvl="2" rtl="0"/>
            <a:r>
              <a:rPr lang="en-US" noProof="0" dirty="0"/>
              <a:t>Third level</a:t>
            </a:r>
            <a:endParaRPr lang="en-US" noProof="0" dirty="0"/>
          </a:p>
          <a:p>
            <a:pPr lvl="3" rtl="0"/>
            <a:r>
              <a:rPr lang="en-US" noProof="0" dirty="0"/>
              <a:t>Fourth level</a:t>
            </a:r>
            <a:endParaRPr lang="en-US" noProof="0" dirty="0"/>
          </a:p>
          <a:p>
            <a:pPr lvl="4" rtl="0"/>
            <a:r>
              <a:rPr lang="en-US" noProof="0" dirty="0"/>
              <a:t>Fifth level</a:t>
            </a:r>
            <a:endParaRPr lang="vi-VN" noProof="0" dirty="0"/>
          </a:p>
        </p:txBody>
      </p:sp>
      <p:sp>
        <p:nvSpPr>
          <p:cNvPr id="12" name="Chỗ dành sẵn bên trái để so sánh 2"/>
          <p:cNvSpPr>
            <a:spLocks noGrp="1"/>
          </p:cNvSpPr>
          <p:nvPr>
            <p:ph type="body" sz="quarter" idx="13"/>
          </p:nvPr>
        </p:nvSpPr>
        <p:spPr>
          <a:xfrm>
            <a:off x="6300000" y="10118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8" name="Chỗ dành sẵn cho Văn bản 4"/>
          <p:cNvSpPr>
            <a:spLocks noGrp="1"/>
          </p:cNvSpPr>
          <p:nvPr>
            <p:ph type="body" sz="quarter" idx="12"/>
          </p:nvPr>
        </p:nvSpPr>
        <p:spPr>
          <a:xfrm>
            <a:off x="6299887" y="1515859"/>
            <a:ext cx="5472113" cy="463269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  <a:endParaRPr lang="en-US" noProof="0"/>
          </a:p>
          <a:p>
            <a:pPr lvl="1" rtl="0"/>
            <a:r>
              <a:rPr lang="en-US" noProof="0"/>
              <a:t>Second level</a:t>
            </a:r>
            <a:endParaRPr lang="en-US" noProof="0"/>
          </a:p>
          <a:p>
            <a:pPr lvl="2" rtl="0"/>
            <a:r>
              <a:rPr lang="en-US" noProof="0"/>
              <a:t>Third level</a:t>
            </a:r>
            <a:endParaRPr lang="en-US" noProof="0"/>
          </a:p>
          <a:p>
            <a:pPr lvl="3" rtl="0"/>
            <a:r>
              <a:rPr lang="en-US" noProof="0"/>
              <a:t>Fourth level</a:t>
            </a:r>
            <a:endParaRPr lang="en-US" noProof="0"/>
          </a:p>
          <a:p>
            <a:pPr lvl="4" rtl="0"/>
            <a:r>
              <a:rPr lang="en-US" noProof="0"/>
              <a:t>Fifth level</a:t>
            </a:r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Ảnh lớ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Hình ảnh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vi-VN" noProof="0" dirty="0" err="1"/>
              <a:t>Chèn</a:t>
            </a:r>
            <a:r>
              <a:rPr lang="vi-VN" noProof="0" dirty="0"/>
              <a:t> </a:t>
            </a:r>
            <a:r>
              <a:rPr lang="vi-VN" noProof="0" dirty="0" err="1"/>
              <a:t>hoặc</a:t>
            </a:r>
            <a:r>
              <a:rPr lang="vi-VN" noProof="0" dirty="0"/>
              <a:t> </a:t>
            </a:r>
            <a:r>
              <a:rPr lang="vi-VN" noProof="0" dirty="0" err="1"/>
              <a:t>kéo</a:t>
            </a:r>
            <a:r>
              <a:rPr lang="vi-VN" noProof="0" dirty="0"/>
              <a:t> &amp; </a:t>
            </a:r>
            <a:r>
              <a:rPr lang="vi-VN" noProof="0" dirty="0" err="1"/>
              <a:t>thả</a:t>
            </a:r>
            <a:r>
              <a:rPr lang="vi-VN" noProof="0" dirty="0"/>
              <a:t> </a:t>
            </a:r>
            <a:r>
              <a:rPr lang="vi-VN" noProof="0" dirty="0" err="1"/>
              <a:t>ảnh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endParaRPr lang="vi-VN" noProof="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rgbClr val="0070C0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vi-VN" noProof="0" dirty="0" err="1"/>
              <a:t>Nhập</a:t>
            </a:r>
            <a:r>
              <a:rPr lang="vi-VN" noProof="0" dirty="0"/>
              <a:t> </a:t>
            </a:r>
            <a:r>
              <a:rPr lang="vi-VN" noProof="0" dirty="0" err="1"/>
              <a:t>chú</a:t>
            </a:r>
            <a:r>
              <a:rPr lang="vi-VN" noProof="0" dirty="0"/>
              <a:t> </a:t>
            </a:r>
            <a:r>
              <a:rPr lang="vi-VN" noProof="0" dirty="0" err="1"/>
              <a:t>thích</a:t>
            </a:r>
            <a:r>
              <a:rPr lang="vi-VN" noProof="0" dirty="0"/>
              <a:t> </a:t>
            </a:r>
            <a:r>
              <a:rPr lang="vi-VN" noProof="0" dirty="0" err="1"/>
              <a:t>của</a:t>
            </a:r>
            <a:r>
              <a:rPr lang="vi-VN" noProof="0" dirty="0"/>
              <a:t> </a:t>
            </a:r>
            <a:r>
              <a:rPr lang="vi-VN" noProof="0" dirty="0" err="1"/>
              <a:t>bạn</a:t>
            </a:r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>
            <a:lvl1pPr rtl="0">
              <a:defRPr/>
            </a:lvl1pPr>
          </a:lstStyle>
          <a:p>
            <a:endParaRPr lang="vi-VN" noProof="0" dirty="0"/>
          </a:p>
        </p:txBody>
      </p:sp>
      <p:sp>
        <p:nvSpPr>
          <p:cNvPr id="2" name="Chỗ dành sẵn cho Số hiệu Bản chiếu 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5" name="Tiêu đề 4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vi-VN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Ảnh lớn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/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28" name="Hình chữ nhật 27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31" name="Hình tự do: Hình 30"/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tiêu </a:t>
            </a:r>
            <a:r>
              <a:rPr lang="vi-VN" noProof="0" dirty="0" err="1"/>
              <a:t>đề</a:t>
            </a:r>
            <a:r>
              <a:rPr lang="vi-VN" noProof="0" dirty="0"/>
              <a:t> trang</a:t>
            </a:r>
            <a:endParaRPr lang="vi-VN" noProof="0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432000" y="1072058"/>
            <a:ext cx="11328000" cy="5119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vi-VN" noProof="0" dirty="0" err="1"/>
              <a:t>Chỉnh</a:t>
            </a:r>
            <a:r>
              <a:rPr lang="vi-VN" noProof="0" dirty="0"/>
              <a:t> sửa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cái</a:t>
            </a:r>
            <a:endParaRPr lang="vi-VN" noProof="0" dirty="0"/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  <a:endParaRPr lang="vi-VN" noProof="0" dirty="0"/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  <a:endParaRPr lang="vi-VN" noProof="0" dirty="0"/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  <a:endParaRPr lang="vi-VN" noProof="0" dirty="0"/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 rt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rgbClr val="0070C0"/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9" name="Hình chữ nhật 8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sp>
        <p:nvSpPr>
          <p:cNvPr id="29" name="Hình chữ nhật 28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/>
          </a:p>
        </p:txBody>
      </p:sp>
      <p:cxnSp>
        <p:nvCxnSpPr>
          <p:cNvPr id="18" name="Đường nối Thẳng 17"/>
          <p:cNvCxnSpPr/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rgbClr val="0070C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.jpeg"/><Relationship Id="rId1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GIF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jpeg"/><Relationship Id="rId1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jpeg"/><Relationship Id="rId1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1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jpeg"/><Relationship Id="rId1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8.png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1.png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2.jpeg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5.jpeg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6.jpeg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7.jpeg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8.jpeg"/><Relationship Id="rId1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9.png"/><Relationship Id="rId1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0.png"/><Relationship Id="rId1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1.png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2.png"/><Relationship Id="rId1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3.GIF"/><Relationship Id="rId1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7.jpeg"/><Relationship Id="rId1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8.jpeg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9.png"/><Relationship Id="rId1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0.jpeg"/><Relationship Id="rId1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1.png"/><Relationship Id="rId1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2.png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openxmlformats.org/officeDocument/2006/relationships/hyperlink" Target="https://maps.esri.com/rc/sat2/index.html" TargetMode="External"/><Relationship Id="rId1" Type="http://schemas.openxmlformats.org/officeDocument/2006/relationships/hyperlink" Target="https://www.ucsusa.org/resources/satellite-databas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1"/>
          <a:srcRect t="30434" r="-2" b="-2"/>
          <a:stretch>
            <a:fillRect/>
          </a:stretch>
        </p:blipFill>
        <p:spPr>
          <a:xfrm>
            <a:off x="20" y="10"/>
            <a:ext cx="9780568" cy="6804015"/>
          </a:xfrm>
          <a:prstGeom prst="rect">
            <a:avLst/>
          </a:prstGeom>
          <a:noFill/>
        </p:spPr>
      </p:pic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dirty="0" err="1"/>
              <a:t>GIS &amp; Applications</a:t>
            </a:r>
            <a:endParaRPr lang="en-US" dirty="0"/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Earth Orbit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10" name="Text Box 9"/>
          <p:cNvSpPr txBox="1"/>
          <p:nvPr/>
        </p:nvSpPr>
        <p:spPr>
          <a:xfrm>
            <a:off x="301625" y="1109345"/>
            <a:ext cx="540829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Altitude: 160 km - 1000 km.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Speed: 7.8km/ sec (90 minutes to circle Earth = 16 times/ day)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Often work as part of a large combination or constellation, of multiple satellites to give constant coverage.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satellite imageing,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International Space Station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(ISS - 408 km)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Content Placeholder 103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4930" y="1049020"/>
            <a:ext cx="5335270" cy="5033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Medium Earth Orbit (MEO)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10" name="Text Box 9"/>
          <p:cNvSpPr txBox="1"/>
          <p:nvPr/>
        </p:nvSpPr>
        <p:spPr>
          <a:xfrm>
            <a:off x="301625" y="1109345"/>
            <a:ext cx="54082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Altitude: 5000 - 20000 km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Period: 12 hrs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Navigation, telccommunication, geodetic/ space einvironment science. 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Content Placeholder 103" descr="C:\Users\quach\OneDrive\Desktop\Galileo_constellation_pillars.jpgGalileo_constellation_pillars"/>
          <p:cNvPicPr/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576060" y="1049020"/>
            <a:ext cx="5033010" cy="5033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Geostationary Orbit (GEO) 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3" name="Text Box 2"/>
          <p:cNvSpPr txBox="1"/>
          <p:nvPr/>
        </p:nvSpPr>
        <p:spPr>
          <a:xfrm>
            <a:off x="634365" y="78994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2" name="Content Placeholder 101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74790" y="1109345"/>
            <a:ext cx="5185410" cy="4953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109345"/>
            <a:ext cx="540829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Altitude: 35.786 km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Speed: 3km/sec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Period: 24 hrs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Above the equator, from West to East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Following Earth’s rotation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Appear to be ‘stationary’ over a fixed position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 equally-spaced satellites can provide near global coverage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telecommunication (Vinasat), weather monitoring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Polar Orbit and Sun-Synchronous Orbit (SSO)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10" name="Text Box 9"/>
          <p:cNvSpPr txBox="1"/>
          <p:nvPr/>
        </p:nvSpPr>
        <p:spPr>
          <a:xfrm>
            <a:off x="301625" y="1109345"/>
            <a:ext cx="540829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Polar Orbit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travel from North - South, type of Low Earth Orbit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Sun-Synchronous Orbit: 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 of Polar Orbit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Altitude: 600 - 800km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Speed: 7.5km/ sec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Synchronous with the Sun: alwaws vistis the same spot at the same local time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Appllications: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change detection over time, weather forecast, emergency monitoring: deforestation, sea level rise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Content Placeholder 105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9710" y="1034415"/>
            <a:ext cx="5302250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Transfer Orbits and Geostationary Transfer Orbit (GTO)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10" name="Text Box 9"/>
          <p:cNvSpPr txBox="1"/>
          <p:nvPr/>
        </p:nvSpPr>
        <p:spPr>
          <a:xfrm>
            <a:off x="301625" y="1109345"/>
            <a:ext cx="540829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Launch and ascent to space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(yellow line) becomes the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geostationary transfer orbit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(blue line) when the rocket releases the satellite in space on a path to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geostationary orbit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(red line).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Content Placeholder 10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1680" y="1035050"/>
            <a:ext cx="6269990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Content Placeholder 110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024890"/>
            <a:ext cx="11328400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Active vs Passive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Content Placeholder 112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024890"/>
            <a:ext cx="11328400" cy="470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7336155" y="5732780"/>
            <a:ext cx="3426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Ex: Landsat, MODIS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75435" y="5732780"/>
            <a:ext cx="3376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Ex: RADAR, LiDAR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Types of 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109345"/>
            <a:ext cx="116566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Pixel size - the smallest unit measured by a sensor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Spectral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bands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Radiometric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Color depth - the ability to discriminate very slight differences in energy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Temporal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How frequently a satellite observes the samer area of the earth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Types of 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099185"/>
            <a:ext cx="11581765" cy="199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Pixel size - the smallest unit measured by a sensor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resolution: over 60m/pixel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Medium resolution: 10 ‒ 30m/pixel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to very high resolution: 30cm ‒ 5m/pixel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Content Placeholder 114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25" y="2775585"/>
            <a:ext cx="11581765" cy="3596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Types of 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109345"/>
            <a:ext cx="11808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Spectral 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Number of bands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Content Placeholder 119"/>
          <p:cNvPicPr/>
          <p:nvPr>
            <p:ph idx="1"/>
          </p:nvPr>
        </p:nvPicPr>
        <p:blipFill>
          <a:blip r:embed="rId2"/>
          <a:srcRect t="13176"/>
          <a:stretch>
            <a:fillRect/>
          </a:stretch>
        </p:blipFill>
        <p:spPr>
          <a:xfrm>
            <a:off x="301625" y="1876425"/>
            <a:ext cx="11328400" cy="4485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GIS &amp; Applications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3" name="Text Box 2"/>
          <p:cNvSpPr txBox="1"/>
          <p:nvPr/>
        </p:nvSpPr>
        <p:spPr>
          <a:xfrm>
            <a:off x="599440" y="1044575"/>
            <a:ext cx="9347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914400" indent="-914400">
              <a:buAutoNum type="arabicPeriod"/>
            </a:pPr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GIS, Remote Sensing and GNSS</a:t>
            </a: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AutoNum type="arabicPeriod"/>
            </a:pPr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GIS Applications</a:t>
            </a: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 scaling="0"/>
                    </a14:imgEffect>
                    <a14:imgEffect>
                      <a14:brightnessContrast bright="-20000" contrast="4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34444"/>
          <a:stretch>
            <a:fillRect/>
          </a:stretch>
        </p:blipFill>
        <p:spPr>
          <a:xfrm>
            <a:off x="635" y="3556635"/>
            <a:ext cx="12191365" cy="2814955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  <a:softEdge rad="12700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Types of 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109345"/>
            <a:ext cx="11808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Radiometric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Color depth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Content Placeholder 120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631315"/>
            <a:ext cx="11226800" cy="4232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818640" y="591756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256 colors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26680" y="591756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16 colors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Sensing: Types of Resolution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1625" y="1109345"/>
            <a:ext cx="118084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frequently a satellite observes the samer area of the earth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" name="Content Placeholder 12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131695"/>
            <a:ext cx="11328400" cy="4059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Remote Sensing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Content Placeholder 109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25" y="862965"/>
            <a:ext cx="9556750" cy="550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56870" y="1394460"/>
            <a:ext cx="28536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Satellite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GNSS - Global Navigation Satellite System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10" name="Content Placeholder 109"/>
          <p:cNvPicPr/>
          <p:nvPr>
            <p:ph idx="1"/>
          </p:nvPr>
        </p:nvPicPr>
        <p:blipFill>
          <a:blip r:embed="rId1"/>
          <a:srcRect r="13901"/>
          <a:stretch>
            <a:fillRect/>
          </a:stretch>
        </p:blipFill>
        <p:spPr>
          <a:xfrm>
            <a:off x="1082040" y="806450"/>
            <a:ext cx="10241280" cy="5565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>
                <a:sym typeface="+mn-ea"/>
              </a:rPr>
              <a:t>GNSS - Global Navigation Satellite System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24" name="Content Placeholder 123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800" y="1024890"/>
            <a:ext cx="11328400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GNSS - Global Navigation Satellite System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6" name="Picture Placeholder 135"/>
          <p:cNvPicPr/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005705" y="4055745"/>
            <a:ext cx="6754495" cy="2383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81280" y="1033780"/>
            <a:ext cx="440499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Radio wave: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Wavelength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1 mm - 30,000 meters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10 KHz - 300,000 MHz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658995" y="1303020"/>
            <a:ext cx="7216140" cy="2991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USA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4" name="Text Box 3"/>
          <p:cNvSpPr txBox="1"/>
          <p:nvPr/>
        </p:nvSpPr>
        <p:spPr>
          <a:xfrm>
            <a:off x="132080" y="1108710"/>
            <a:ext cx="1162812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Satellite Timing &amp; Ranging - Global Positioning System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Military use: 1978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Global use: 1994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Constellation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24 (available)/32 satellites, 6 equally-spaced orbital planes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Altitude: 20200 km (Medium Earth Orbit - MEO)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Period: 12hrs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Frequencies: L1 (1575.42 MHz) and L2 (1227.60 MHz), L5 (1176.45 Mhz)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USA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27" name="Content Placeholder 1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8585" y="956945"/>
            <a:ext cx="9434195" cy="4838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980565" y="5795645"/>
            <a:ext cx="84283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orbital planes vs 6 orbital planes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Space Segment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23" name="Content Placeholder 12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9020" y="1153795"/>
            <a:ext cx="9794240" cy="5161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Control System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t="743"/>
          <a:stretch>
            <a:fillRect/>
          </a:stretch>
        </p:blipFill>
        <p:spPr>
          <a:xfrm>
            <a:off x="2221230" y="944245"/>
            <a:ext cx="8208645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" y="102870"/>
            <a:ext cx="11514455" cy="511810"/>
          </a:xfrm>
        </p:spPr>
        <p:txBody>
          <a:bodyPr/>
          <a:lstStyle/>
          <a:p>
            <a:r>
              <a:rPr lang="en-US" altLang="vi-VN" dirty="0"/>
              <a:t>GIS, Remote Sensing and GPS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4" name="Shape"/>
          <p:cNvSpPr/>
          <p:nvPr/>
        </p:nvSpPr>
        <p:spPr>
          <a:xfrm>
            <a:off x="4288426" y="957490"/>
            <a:ext cx="3626880" cy="253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8" h="21600" extrusionOk="0">
                <a:moveTo>
                  <a:pt x="19306" y="11768"/>
                </a:moveTo>
                <a:cubicBezTo>
                  <a:pt x="20919" y="10373"/>
                  <a:pt x="21129" y="7020"/>
                  <a:pt x="19718" y="5203"/>
                </a:cubicBezTo>
                <a:cubicBezTo>
                  <a:pt x="17194" y="1958"/>
                  <a:pt x="13917" y="0"/>
                  <a:pt x="10329" y="0"/>
                </a:cubicBezTo>
                <a:cubicBezTo>
                  <a:pt x="6741" y="0"/>
                  <a:pt x="3457" y="1958"/>
                  <a:pt x="940" y="5203"/>
                </a:cubicBezTo>
                <a:cubicBezTo>
                  <a:pt x="-471" y="7020"/>
                  <a:pt x="-261" y="10373"/>
                  <a:pt x="1352" y="11768"/>
                </a:cubicBezTo>
                <a:lnTo>
                  <a:pt x="3688" y="13791"/>
                </a:lnTo>
                <a:cubicBezTo>
                  <a:pt x="4245" y="14277"/>
                  <a:pt x="4419" y="15337"/>
                  <a:pt x="4093" y="16181"/>
                </a:cubicBezTo>
                <a:lnTo>
                  <a:pt x="4086" y="16203"/>
                </a:lnTo>
                <a:lnTo>
                  <a:pt x="10336" y="21600"/>
                </a:lnTo>
                <a:lnTo>
                  <a:pt x="16586" y="16203"/>
                </a:lnTo>
                <a:cubicBezTo>
                  <a:pt x="16586" y="16192"/>
                  <a:pt x="16579" y="16192"/>
                  <a:pt x="16579" y="16181"/>
                </a:cubicBezTo>
                <a:cubicBezTo>
                  <a:pt x="16253" y="15348"/>
                  <a:pt x="16420" y="14277"/>
                  <a:pt x="16984" y="13791"/>
                </a:cubicBezTo>
                <a:lnTo>
                  <a:pt x="19306" y="1176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33" name="Shape"/>
          <p:cNvSpPr/>
          <p:nvPr/>
        </p:nvSpPr>
        <p:spPr>
          <a:xfrm>
            <a:off x="3571668" y="2638427"/>
            <a:ext cx="2531114" cy="3261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8" extrusionOk="0">
                <a:moveTo>
                  <a:pt x="21589" y="5352"/>
                </a:moveTo>
                <a:lnTo>
                  <a:pt x="12225" y="1373"/>
                </a:lnTo>
                <a:cubicBezTo>
                  <a:pt x="12225" y="1373"/>
                  <a:pt x="12214" y="1381"/>
                  <a:pt x="12214" y="1381"/>
                </a:cubicBezTo>
                <a:cubicBezTo>
                  <a:pt x="11727" y="2003"/>
                  <a:pt x="10675" y="2235"/>
                  <a:pt x="9841" y="1884"/>
                </a:cubicBezTo>
                <a:lnTo>
                  <a:pt x="6351" y="401"/>
                </a:lnTo>
                <a:cubicBezTo>
                  <a:pt x="3967" y="-612"/>
                  <a:pt x="878" y="385"/>
                  <a:pt x="368" y="2378"/>
                </a:cubicBezTo>
                <a:cubicBezTo>
                  <a:pt x="119" y="3335"/>
                  <a:pt x="0" y="4316"/>
                  <a:pt x="0" y="5320"/>
                </a:cubicBezTo>
                <a:cubicBezTo>
                  <a:pt x="0" y="12249"/>
                  <a:pt x="6037" y="18141"/>
                  <a:pt x="14447" y="20310"/>
                </a:cubicBezTo>
                <a:cubicBezTo>
                  <a:pt x="17059" y="20988"/>
                  <a:pt x="19801" y="19529"/>
                  <a:pt x="19801" y="17496"/>
                </a:cubicBezTo>
                <a:lnTo>
                  <a:pt x="19801" y="14530"/>
                </a:lnTo>
                <a:cubicBezTo>
                  <a:pt x="19801" y="13820"/>
                  <a:pt x="20592" y="13262"/>
                  <a:pt x="21567" y="13262"/>
                </a:cubicBezTo>
                <a:lnTo>
                  <a:pt x="21600" y="13262"/>
                </a:lnTo>
                <a:lnTo>
                  <a:pt x="21600" y="535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34" name="Shape"/>
          <p:cNvSpPr/>
          <p:nvPr/>
        </p:nvSpPr>
        <p:spPr>
          <a:xfrm>
            <a:off x="6101123" y="2638426"/>
            <a:ext cx="2531114" cy="326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80" extrusionOk="0">
                <a:moveTo>
                  <a:pt x="15238" y="402"/>
                </a:moveTo>
                <a:lnTo>
                  <a:pt x="11748" y="1885"/>
                </a:lnTo>
                <a:cubicBezTo>
                  <a:pt x="10903" y="2243"/>
                  <a:pt x="9852" y="2004"/>
                  <a:pt x="9375" y="1382"/>
                </a:cubicBezTo>
                <a:lnTo>
                  <a:pt x="9364" y="1374"/>
                </a:lnTo>
                <a:lnTo>
                  <a:pt x="0" y="5353"/>
                </a:lnTo>
                <a:lnTo>
                  <a:pt x="0" y="13263"/>
                </a:lnTo>
                <a:cubicBezTo>
                  <a:pt x="11" y="13263"/>
                  <a:pt x="22" y="13263"/>
                  <a:pt x="33" y="13263"/>
                </a:cubicBezTo>
                <a:cubicBezTo>
                  <a:pt x="997" y="13263"/>
                  <a:pt x="1799" y="13813"/>
                  <a:pt x="1799" y="14531"/>
                </a:cubicBezTo>
                <a:lnTo>
                  <a:pt x="1799" y="17497"/>
                </a:lnTo>
                <a:cubicBezTo>
                  <a:pt x="1799" y="19538"/>
                  <a:pt x="4530" y="20989"/>
                  <a:pt x="7153" y="20311"/>
                </a:cubicBezTo>
                <a:cubicBezTo>
                  <a:pt x="15563" y="18142"/>
                  <a:pt x="21600" y="12250"/>
                  <a:pt x="21600" y="5321"/>
                </a:cubicBezTo>
                <a:cubicBezTo>
                  <a:pt x="21600" y="4317"/>
                  <a:pt x="21470" y="3328"/>
                  <a:pt x="21232" y="2379"/>
                </a:cubicBezTo>
                <a:cubicBezTo>
                  <a:pt x="20711" y="378"/>
                  <a:pt x="17622" y="-611"/>
                  <a:pt x="15238" y="4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35" name="Circle"/>
          <p:cNvSpPr/>
          <p:nvPr/>
        </p:nvSpPr>
        <p:spPr>
          <a:xfrm>
            <a:off x="5088526" y="2481491"/>
            <a:ext cx="2024379" cy="2024386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36" name="Circle"/>
          <p:cNvSpPr/>
          <p:nvPr/>
        </p:nvSpPr>
        <p:spPr>
          <a:xfrm>
            <a:off x="5190126" y="2583091"/>
            <a:ext cx="1821179" cy="18211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41" name="TextBox 11"/>
          <p:cNvSpPr txBox="1"/>
          <p:nvPr/>
        </p:nvSpPr>
        <p:spPr>
          <a:xfrm>
            <a:off x="5522914" y="1457181"/>
            <a:ext cx="114490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7279031" y="3506575"/>
            <a:ext cx="1059815" cy="922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3425190" y="3582988"/>
            <a:ext cx="176022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834136" y="3918933"/>
            <a:ext cx="2926080" cy="733456"/>
            <a:chOff x="8921977" y="4074676"/>
            <a:chExt cx="2926080" cy="733456"/>
          </a:xfrm>
        </p:grpSpPr>
        <p:sp>
          <p:nvSpPr>
            <p:cNvPr id="45" name="TextBox 16"/>
            <p:cNvSpPr txBox="1"/>
            <p:nvPr/>
          </p:nvSpPr>
          <p:spPr>
            <a:xfrm>
              <a:off x="8921977" y="4074676"/>
              <a:ext cx="2926080" cy="4603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p>
              <a:r>
                <a:rPr lang="en-US" sz="2400" b="1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Remote Sensing</a:t>
              </a:r>
              <a:endParaRPr 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8921977" y="4532542"/>
              <a:ext cx="2926080" cy="2755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p>
              <a:pPr algn="just"/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15" y="3676244"/>
            <a:ext cx="3160395" cy="829945"/>
            <a:chOff x="98621" y="2686841"/>
            <a:chExt cx="3160395" cy="829945"/>
          </a:xfrm>
        </p:grpSpPr>
        <p:sp>
          <p:nvSpPr>
            <p:cNvPr id="48" name="TextBox 19"/>
            <p:cNvSpPr txBox="1"/>
            <p:nvPr/>
          </p:nvSpPr>
          <p:spPr>
            <a:xfrm>
              <a:off x="98621" y="2686841"/>
              <a:ext cx="2926080" cy="82994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p>
              <a:pPr algn="r"/>
              <a:r>
                <a:rPr lang="en-US" sz="2400" b="1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Navigation Satellite System</a:t>
              </a:r>
              <a:endParaRPr 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20"/>
            <p:cNvSpPr txBox="1"/>
            <p:nvPr/>
          </p:nvSpPr>
          <p:spPr>
            <a:xfrm>
              <a:off x="332936" y="3086922"/>
              <a:ext cx="2926080" cy="2755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p>
              <a:pPr algn="just"/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914640" y="469247"/>
            <a:ext cx="4189730" cy="1103013"/>
            <a:chOff x="8921977" y="1098404"/>
            <a:chExt cx="2926080" cy="1103067"/>
          </a:xfrm>
        </p:grpSpPr>
        <p:sp>
          <p:nvSpPr>
            <p:cNvPr id="51" name="TextBox 22"/>
            <p:cNvSpPr txBox="1"/>
            <p:nvPr/>
          </p:nvSpPr>
          <p:spPr>
            <a:xfrm>
              <a:off x="8921977" y="1098404"/>
              <a:ext cx="2926080" cy="8299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p>
              <a:r>
                <a:rPr lang="en-US" sz="2400" b="1" noProof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Geographic Information System</a:t>
              </a:r>
              <a:endParaRPr lang="en-US" sz="24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23"/>
            <p:cNvSpPr txBox="1"/>
            <p:nvPr/>
          </p:nvSpPr>
          <p:spPr>
            <a:xfrm>
              <a:off x="8921977" y="1925881"/>
              <a:ext cx="2926080" cy="2755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p>
              <a:pPr algn="just"/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User Segment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5" name="Text Box 4"/>
          <p:cNvSpPr txBox="1"/>
          <p:nvPr/>
        </p:nvSpPr>
        <p:spPr>
          <a:xfrm>
            <a:off x="132080" y="1108710"/>
            <a:ext cx="11628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Trilateration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Content Placeholder 128"/>
          <p:cNvPicPr/>
          <p:nvPr>
            <p:ph idx="1"/>
          </p:nvPr>
        </p:nvPicPr>
        <p:blipFill>
          <a:blip r:embed="rId1"/>
          <a:srcRect l="9205" t="14703" r="19437" b="20677"/>
          <a:stretch>
            <a:fillRect/>
          </a:stretch>
        </p:blipFill>
        <p:spPr>
          <a:xfrm>
            <a:off x="251460" y="2209800"/>
            <a:ext cx="5105400" cy="3500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" name="Pictur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Picture 130"/>
          <p:cNvPicPr/>
          <p:nvPr/>
        </p:nvPicPr>
        <p:blipFill>
          <a:blip r:embed="rId2"/>
          <a:srcRect l="197" t="13415" r="9348" b="542"/>
          <a:stretch>
            <a:fillRect/>
          </a:stretch>
        </p:blipFill>
        <p:spPr>
          <a:xfrm>
            <a:off x="6419850" y="2047240"/>
            <a:ext cx="5067935" cy="3505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Navstar GPS - User Segment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5" name="Text Box 4"/>
          <p:cNvSpPr txBox="1"/>
          <p:nvPr/>
        </p:nvSpPr>
        <p:spPr>
          <a:xfrm>
            <a:off x="132080" y="1108710"/>
            <a:ext cx="11628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Trilateration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Content Placeholder 131"/>
          <p:cNvPicPr>
            <a:picLocks noChangeAspect="1"/>
          </p:cNvPicPr>
          <p:nvPr>
            <p:ph sz="half" idx="1"/>
          </p:nvPr>
        </p:nvPicPr>
        <p:blipFill>
          <a:blip r:embed="rId2"/>
          <a:srcRect l="8559" r="11211"/>
          <a:stretch>
            <a:fillRect/>
          </a:stretch>
        </p:blipFill>
        <p:spPr>
          <a:xfrm>
            <a:off x="490220" y="1875155"/>
            <a:ext cx="5605780" cy="406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Content Placeholder 132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456680" y="1875155"/>
            <a:ext cx="5492750" cy="3774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GIS Applications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1108710"/>
            <a:ext cx="1162812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Services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Visualization, Modeling, Simulation and Decision Support: IoT,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Real-time Geospatial Data,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Big Data, GeoAI,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GIS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1108710"/>
            <a:ext cx="116281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GeoLocation: 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Google Plus Code (Open Location Code - OLC)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Place Key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What3Words (W3W)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1108710"/>
            <a:ext cx="45745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Google Plus Code: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Hierarchical Square Grid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9230" y="674370"/>
            <a:ext cx="6047740" cy="3157220"/>
          </a:xfrm>
          <a:prstGeom prst="rect">
            <a:avLst/>
          </a:prstGeom>
        </p:spPr>
      </p:pic>
      <p:pic>
        <p:nvPicPr>
          <p:cNvPr id="139" name="Picture Placeholder 138"/>
          <p:cNvPicPr/>
          <p:nvPr>
            <p:ph type="pic" sz="quarter" idx="14"/>
          </p:nvPr>
        </p:nvPicPr>
        <p:blipFill>
          <a:blip r:embed="rId3"/>
          <a:srcRect t="17413" r="45897" b="20782"/>
          <a:stretch>
            <a:fillRect/>
          </a:stretch>
        </p:blipFill>
        <p:spPr>
          <a:xfrm>
            <a:off x="431800" y="2565400"/>
            <a:ext cx="4341495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4773295" y="4041775"/>
            <a:ext cx="7198995" cy="2329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1108710"/>
            <a:ext cx="11628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Google Plus Code (Open Location Code - OLC)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345" y="1613535"/>
            <a:ext cx="9269730" cy="47580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1108710"/>
            <a:ext cx="68459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Place Key: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H3 Hexagonal Hierarchical Spatial Index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0" name="Content Placeholder 13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8775" y="2785110"/>
            <a:ext cx="6337300" cy="2218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" name="Picture Placeholder 141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696075" y="1108710"/>
            <a:ext cx="5495925" cy="508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0" y="993775"/>
            <a:ext cx="37649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Place Key: 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3m x 3m Square grid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 words/ grid cell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7315" y="821690"/>
            <a:ext cx="8204835" cy="5549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953770"/>
            <a:ext cx="11628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4" name="Content Placeholder 14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26565"/>
            <a:ext cx="5410835" cy="3735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Picture Placeholder 144"/>
          <p:cNvPicPr/>
          <p:nvPr>
            <p:ph type="pic" sz="quarter" idx="14"/>
          </p:nvPr>
        </p:nvPicPr>
        <p:blipFill>
          <a:blip r:embed="rId3"/>
          <a:srcRect t="10020" b="8554"/>
          <a:stretch>
            <a:fillRect/>
          </a:stretch>
        </p:blipFill>
        <p:spPr>
          <a:xfrm>
            <a:off x="5410835" y="1906905"/>
            <a:ext cx="6696075" cy="4003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3232785" y="5975350"/>
            <a:ext cx="5427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John Snow’s Cholera Map - 1855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953770"/>
            <a:ext cx="11628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Voronoi Diagram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31800" y="5972810"/>
            <a:ext cx="5427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Average Rainfall based on Thieseen Polygon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5" name="Content Placeholder 10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5730" y="1609725"/>
            <a:ext cx="2860675" cy="4084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6096000" y="5956935"/>
            <a:ext cx="5427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 Areas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1328420"/>
            <a:ext cx="446278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 noChangeArrowheads="1"/>
          </p:cNvSpPr>
          <p:nvPr>
            <p:ph type="title"/>
          </p:nvPr>
        </p:nvSpPr>
        <p:spPr>
          <a:xfrm>
            <a:off x="0" y="-14764"/>
            <a:ext cx="12192000" cy="619539"/>
          </a:xfrm>
          <a:solidFill>
            <a:srgbClr val="0093DD"/>
          </a:solidFill>
        </p:spPr>
        <p:txBody>
          <a:bodyPr/>
          <a:lstStyle/>
          <a:p>
            <a:r>
              <a:rPr lang="en-US" altLang="en-US" smtClean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GIS LÀ GÌ?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39" b="31065"/>
          <a:stretch>
            <a:fillRect/>
          </a:stretch>
        </p:blipFill>
        <p:spPr>
          <a:xfrm>
            <a:off x="0" y="5867400"/>
            <a:ext cx="12192000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896087"/>
            <a:ext cx="117348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 = Geographic Infromation System – Hệ thống thông tin Địa lý</a:t>
            </a:r>
            <a:endParaRPr lang="en-US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vi-VN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altLang="vi-V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thống thông tin địa lý là hệ thống thu thập và nhập, lưu trữ, truy vấn và phân tích, hiển thị và xuất thông tin địa lý</a:t>
            </a:r>
            <a:endParaRPr lang="vi-VN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8175" y="2928875"/>
            <a:ext cx="74999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thông tin Địa lý = Hệ thống thông tin + Bản đồ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382010" y="5993765"/>
            <a:ext cx="5427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Service Areas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regarding road network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7" name="Content Placeholder 10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71245"/>
            <a:ext cx="5825490" cy="4805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Placeholder 108" descr="C:\Users\quach\OneDrive\Desktop\2.png2"/>
          <p:cNvPicPr/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6257290" y="1673860"/>
            <a:ext cx="5797550" cy="4320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953770"/>
            <a:ext cx="11628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Largest Empty Circle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595" y="1344295"/>
            <a:ext cx="7983855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Location-based Services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2420" y="1117600"/>
            <a:ext cx="6248400" cy="355346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690235" y="2695575"/>
            <a:ext cx="6501765" cy="36760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16915" y="4924425"/>
            <a:ext cx="4448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Utilities Network Planning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Visualization, Modeling, Simulation and Decision Support</a:t>
            </a:r>
            <a:endParaRPr lang="en-US" alt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 noProof="0"/>
              <a:t>Copyright by VNTT 2021</a:t>
            </a:r>
            <a:endParaRPr lang="vi-VN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547" r="1103"/>
          <a:stretch>
            <a:fillRect/>
          </a:stretch>
        </p:blipFill>
        <p:spPr>
          <a:xfrm>
            <a:off x="1861185" y="861060"/>
            <a:ext cx="7780020" cy="59423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Visualization, Modeling, Simulation and Decision Support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Content Placeholder 101"/>
          <p:cNvPicPr/>
          <p:nvPr>
            <p:ph idx="1"/>
          </p:nvPr>
        </p:nvPicPr>
        <p:blipFill>
          <a:blip r:embed="rId2"/>
          <a:srcRect t="5503"/>
          <a:stretch>
            <a:fillRect/>
          </a:stretch>
        </p:blipFill>
        <p:spPr>
          <a:xfrm>
            <a:off x="920115" y="1054100"/>
            <a:ext cx="10351135" cy="4749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11325" y="5917565"/>
            <a:ext cx="867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GIS Dashboard - Smart City Operations</a:t>
            </a:r>
            <a:endParaRPr lang="en-US"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32080" y="953770"/>
            <a:ext cx="63525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Lanscape planning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Civil engineering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Automatic Vehicle Navigation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Response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BIM-GIS Integration (BIM = Building Information Modeling)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679690" y="953770"/>
            <a:ext cx="34112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OGC Standards: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3D Tiles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3dP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CityJSON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I3S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Indoor Mapping Data Format (IMDF)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IndoorGML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KML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LandInfra/InfraGML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Content Placeholder 152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795020"/>
            <a:ext cx="8813165" cy="5431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Picture 15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 - Visibility Analysis - CCTV Placement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Content Placeholder 147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725" y="864235"/>
            <a:ext cx="8754745" cy="5327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 - 3D coverage location modeling of Wi-Fi Access Point Placement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Content Placeholder 150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0" y="1024890"/>
            <a:ext cx="9724390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 - 3D coverage location modeling of Wi-Fi Access Point Placement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Content Placeholder 151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875" y="1068705"/>
            <a:ext cx="9874250" cy="491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39" b="31065"/>
          <a:stretch>
            <a:fillRect/>
          </a:stretch>
        </p:blipFill>
        <p:spPr>
          <a:xfrm>
            <a:off x="0" y="5867400"/>
            <a:ext cx="12192000" cy="9906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282565" y="5016935"/>
            <a:ext cx="1365250" cy="705050"/>
            <a:chOff x="6691483" y="3954438"/>
            <a:chExt cx="2194560" cy="1289573"/>
          </a:xfrm>
        </p:grpSpPr>
        <p:sp>
          <p:nvSpPr>
            <p:cNvPr id="37" name="TextBox 36"/>
            <p:cNvSpPr txBox="1"/>
            <p:nvPr/>
          </p:nvSpPr>
          <p:spPr>
            <a:xfrm>
              <a:off x="6691483" y="3954438"/>
              <a:ext cx="2194560" cy="106737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200" b="1" noProof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Dữ liệu</a:t>
              </a:r>
              <a:endParaRPr lang="en-US" sz="3200" b="1" noProof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91483" y="4997790"/>
              <a:ext cx="2194560" cy="2462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0744" y="1130598"/>
            <a:ext cx="2594124" cy="583565"/>
            <a:chOff x="249702" y="3018030"/>
            <a:chExt cx="2594124" cy="583565"/>
          </a:xfrm>
        </p:grpSpPr>
        <p:sp>
          <p:nvSpPr>
            <p:cNvPr id="40" name="TextBox 39"/>
            <p:cNvSpPr txBox="1"/>
            <p:nvPr/>
          </p:nvSpPr>
          <p:spPr>
            <a:xfrm>
              <a:off x="649266" y="3018030"/>
              <a:ext cx="2194560" cy="5835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200" b="1" noProof="1" smtClean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 người</a:t>
              </a:r>
              <a:endParaRPr lang="en-US" sz="3200" b="1" noProof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9702" y="3342626"/>
              <a:ext cx="2194560" cy="2462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223760" y="1195705"/>
            <a:ext cx="2194560" cy="5835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3200" b="1" noProof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</a:t>
            </a:r>
            <a:endParaRPr lang="en-US" sz="3200" b="1" noProof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038600" y="1130616"/>
            <a:ext cx="3813160" cy="3822361"/>
            <a:chOff x="12941300" y="9016999"/>
            <a:chExt cx="4992242" cy="5004289"/>
          </a:xfrm>
        </p:grpSpPr>
        <p:sp>
          <p:nvSpPr>
            <p:cNvPr id="46" name="Shape"/>
            <p:cNvSpPr/>
            <p:nvPr/>
          </p:nvSpPr>
          <p:spPr>
            <a:xfrm>
              <a:off x="15214599" y="9016999"/>
              <a:ext cx="2357123" cy="2035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56" y="5417"/>
                  </a:moveTo>
                  <a:cubicBezTo>
                    <a:pt x="8961" y="4528"/>
                    <a:pt x="7530" y="3261"/>
                    <a:pt x="6482" y="1617"/>
                  </a:cubicBezTo>
                  <a:cubicBezTo>
                    <a:pt x="5831" y="593"/>
                    <a:pt x="5086" y="0"/>
                    <a:pt x="4294" y="0"/>
                  </a:cubicBezTo>
                  <a:cubicBezTo>
                    <a:pt x="3724" y="54"/>
                    <a:pt x="3224" y="391"/>
                    <a:pt x="2840" y="835"/>
                  </a:cubicBezTo>
                  <a:cubicBezTo>
                    <a:pt x="2444" y="1280"/>
                    <a:pt x="2141" y="1819"/>
                    <a:pt x="1874" y="2385"/>
                  </a:cubicBezTo>
                  <a:cubicBezTo>
                    <a:pt x="1781" y="2587"/>
                    <a:pt x="1688" y="2803"/>
                    <a:pt x="1606" y="3005"/>
                  </a:cubicBezTo>
                  <a:cubicBezTo>
                    <a:pt x="1455" y="3382"/>
                    <a:pt x="1327" y="3759"/>
                    <a:pt x="1210" y="4137"/>
                  </a:cubicBezTo>
                  <a:cubicBezTo>
                    <a:pt x="1024" y="4743"/>
                    <a:pt x="861" y="5363"/>
                    <a:pt x="733" y="5983"/>
                  </a:cubicBezTo>
                  <a:cubicBezTo>
                    <a:pt x="477" y="7236"/>
                    <a:pt x="279" y="8516"/>
                    <a:pt x="175" y="9796"/>
                  </a:cubicBezTo>
                  <a:cubicBezTo>
                    <a:pt x="58" y="11076"/>
                    <a:pt x="0" y="12370"/>
                    <a:pt x="0" y="13663"/>
                  </a:cubicBezTo>
                  <a:cubicBezTo>
                    <a:pt x="0" y="14687"/>
                    <a:pt x="35" y="15712"/>
                    <a:pt x="105" y="16736"/>
                  </a:cubicBezTo>
                  <a:cubicBezTo>
                    <a:pt x="524" y="16668"/>
                    <a:pt x="966" y="16628"/>
                    <a:pt x="1397" y="16628"/>
                  </a:cubicBezTo>
                  <a:cubicBezTo>
                    <a:pt x="4166" y="16628"/>
                    <a:pt x="6657" y="18016"/>
                    <a:pt x="8379" y="20212"/>
                  </a:cubicBezTo>
                  <a:cubicBezTo>
                    <a:pt x="8717" y="20643"/>
                    <a:pt x="9019" y="21115"/>
                    <a:pt x="9299" y="21600"/>
                  </a:cubicBezTo>
                  <a:cubicBezTo>
                    <a:pt x="10265" y="21182"/>
                    <a:pt x="11266" y="20832"/>
                    <a:pt x="12266" y="20535"/>
                  </a:cubicBezTo>
                  <a:cubicBezTo>
                    <a:pt x="14489" y="19916"/>
                    <a:pt x="16770" y="19552"/>
                    <a:pt x="19063" y="19673"/>
                  </a:cubicBezTo>
                  <a:cubicBezTo>
                    <a:pt x="19913" y="19714"/>
                    <a:pt x="20762" y="19835"/>
                    <a:pt x="21600" y="20064"/>
                  </a:cubicBezTo>
                  <a:cubicBezTo>
                    <a:pt x="19808" y="13623"/>
                    <a:pt x="15769" y="8327"/>
                    <a:pt x="10556" y="5417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250" b="1" dirty="0"/>
                <a:t>01</a:t>
              </a:r>
              <a:endParaRPr sz="2250" b="1" dirty="0"/>
            </a:p>
          </p:txBody>
        </p:sp>
        <p:sp>
          <p:nvSpPr>
            <p:cNvPr id="47" name="Shape"/>
            <p:cNvSpPr/>
            <p:nvPr/>
          </p:nvSpPr>
          <p:spPr>
            <a:xfrm>
              <a:off x="16154400" y="10922000"/>
              <a:ext cx="1779142" cy="255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extrusionOk="0">
                  <a:moveTo>
                    <a:pt x="21205" y="2054"/>
                  </a:moveTo>
                  <a:cubicBezTo>
                    <a:pt x="20977" y="1548"/>
                    <a:pt x="20446" y="1172"/>
                    <a:pt x="19823" y="903"/>
                  </a:cubicBezTo>
                  <a:cubicBezTo>
                    <a:pt x="19215" y="634"/>
                    <a:pt x="18516" y="462"/>
                    <a:pt x="17833" y="333"/>
                  </a:cubicBezTo>
                  <a:cubicBezTo>
                    <a:pt x="17559" y="280"/>
                    <a:pt x="17286" y="247"/>
                    <a:pt x="17013" y="204"/>
                  </a:cubicBezTo>
                  <a:cubicBezTo>
                    <a:pt x="16572" y="151"/>
                    <a:pt x="16132" y="108"/>
                    <a:pt x="15691" y="75"/>
                  </a:cubicBezTo>
                  <a:cubicBezTo>
                    <a:pt x="14962" y="22"/>
                    <a:pt x="14248" y="0"/>
                    <a:pt x="13519" y="0"/>
                  </a:cubicBezTo>
                  <a:cubicBezTo>
                    <a:pt x="12061" y="11"/>
                    <a:pt x="10618" y="75"/>
                    <a:pt x="9175" y="226"/>
                  </a:cubicBezTo>
                  <a:cubicBezTo>
                    <a:pt x="7732" y="366"/>
                    <a:pt x="6304" y="559"/>
                    <a:pt x="4891" y="817"/>
                  </a:cubicBezTo>
                  <a:cubicBezTo>
                    <a:pt x="3661" y="1032"/>
                    <a:pt x="2446" y="1279"/>
                    <a:pt x="1261" y="1580"/>
                  </a:cubicBezTo>
                  <a:cubicBezTo>
                    <a:pt x="2233" y="2817"/>
                    <a:pt x="2780" y="4247"/>
                    <a:pt x="2780" y="5763"/>
                  </a:cubicBezTo>
                  <a:cubicBezTo>
                    <a:pt x="2780" y="7118"/>
                    <a:pt x="2339" y="8408"/>
                    <a:pt x="1549" y="9547"/>
                  </a:cubicBezTo>
                  <a:cubicBezTo>
                    <a:pt x="1124" y="10160"/>
                    <a:pt x="608" y="10741"/>
                    <a:pt x="0" y="11257"/>
                  </a:cubicBezTo>
                  <a:cubicBezTo>
                    <a:pt x="1033" y="12160"/>
                    <a:pt x="1959" y="13128"/>
                    <a:pt x="2795" y="14117"/>
                  </a:cubicBezTo>
                  <a:cubicBezTo>
                    <a:pt x="4299" y="15934"/>
                    <a:pt x="5544" y="17880"/>
                    <a:pt x="6289" y="19933"/>
                  </a:cubicBezTo>
                  <a:cubicBezTo>
                    <a:pt x="6486" y="20482"/>
                    <a:pt x="6638" y="21041"/>
                    <a:pt x="6744" y="21600"/>
                  </a:cubicBezTo>
                  <a:cubicBezTo>
                    <a:pt x="13671" y="18041"/>
                    <a:pt x="18167" y="12268"/>
                    <a:pt x="18167" y="5741"/>
                  </a:cubicBezTo>
                  <a:cubicBezTo>
                    <a:pt x="18167" y="5688"/>
                    <a:pt x="18167" y="5645"/>
                    <a:pt x="18167" y="5591"/>
                  </a:cubicBezTo>
                  <a:cubicBezTo>
                    <a:pt x="20400" y="4440"/>
                    <a:pt x="21600" y="3161"/>
                    <a:pt x="21205" y="205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25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sz="225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Shape"/>
            <p:cNvSpPr/>
            <p:nvPr/>
          </p:nvSpPr>
          <p:spPr>
            <a:xfrm>
              <a:off x="13995399" y="12318999"/>
              <a:ext cx="2702128" cy="170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430" extrusionOk="0">
                  <a:moveTo>
                    <a:pt x="21580" y="16883"/>
                  </a:moveTo>
                  <a:cubicBezTo>
                    <a:pt x="21559" y="16228"/>
                    <a:pt x="21509" y="15588"/>
                    <a:pt x="21438" y="14949"/>
                  </a:cubicBezTo>
                  <a:cubicBezTo>
                    <a:pt x="21428" y="14853"/>
                    <a:pt x="21417" y="14741"/>
                    <a:pt x="21397" y="14645"/>
                  </a:cubicBezTo>
                  <a:cubicBezTo>
                    <a:pt x="21306" y="13894"/>
                    <a:pt x="21184" y="13158"/>
                    <a:pt x="21042" y="12423"/>
                  </a:cubicBezTo>
                  <a:cubicBezTo>
                    <a:pt x="20758" y="10968"/>
                    <a:pt x="20413" y="9529"/>
                    <a:pt x="19997" y="8138"/>
                  </a:cubicBezTo>
                  <a:cubicBezTo>
                    <a:pt x="19591" y="6747"/>
                    <a:pt x="19145" y="5388"/>
                    <a:pt x="18648" y="4061"/>
                  </a:cubicBezTo>
                  <a:cubicBezTo>
                    <a:pt x="18120" y="2654"/>
                    <a:pt x="17552" y="1295"/>
                    <a:pt x="16923" y="0"/>
                  </a:cubicBezTo>
                  <a:cubicBezTo>
                    <a:pt x="16923" y="0"/>
                    <a:pt x="16923" y="0"/>
                    <a:pt x="16923" y="0"/>
                  </a:cubicBezTo>
                  <a:cubicBezTo>
                    <a:pt x="15431" y="2494"/>
                    <a:pt x="13311" y="4061"/>
                    <a:pt x="10957" y="4061"/>
                  </a:cubicBezTo>
                  <a:cubicBezTo>
                    <a:pt x="10633" y="4061"/>
                    <a:pt x="10318" y="4029"/>
                    <a:pt x="10004" y="3965"/>
                  </a:cubicBezTo>
                  <a:cubicBezTo>
                    <a:pt x="9192" y="3821"/>
                    <a:pt x="8411" y="3485"/>
                    <a:pt x="7690" y="2990"/>
                  </a:cubicBezTo>
                  <a:cubicBezTo>
                    <a:pt x="7163" y="4317"/>
                    <a:pt x="6564" y="5580"/>
                    <a:pt x="5945" y="6779"/>
                  </a:cubicBezTo>
                  <a:cubicBezTo>
                    <a:pt x="4667" y="9177"/>
                    <a:pt x="3226" y="11400"/>
                    <a:pt x="1562" y="13158"/>
                  </a:cubicBezTo>
                  <a:cubicBezTo>
                    <a:pt x="1065" y="13686"/>
                    <a:pt x="548" y="14166"/>
                    <a:pt x="0" y="14581"/>
                  </a:cubicBezTo>
                  <a:cubicBezTo>
                    <a:pt x="3064" y="18147"/>
                    <a:pt x="6858" y="20257"/>
                    <a:pt x="10957" y="20257"/>
                  </a:cubicBezTo>
                  <a:cubicBezTo>
                    <a:pt x="11840" y="20257"/>
                    <a:pt x="12702" y="20161"/>
                    <a:pt x="13544" y="19969"/>
                  </a:cubicBezTo>
                  <a:cubicBezTo>
                    <a:pt x="15198" y="19601"/>
                    <a:pt x="16892" y="19937"/>
                    <a:pt x="18435" y="20960"/>
                  </a:cubicBezTo>
                  <a:cubicBezTo>
                    <a:pt x="19307" y="21536"/>
                    <a:pt x="20078" y="21600"/>
                    <a:pt x="20667" y="21056"/>
                  </a:cubicBezTo>
                  <a:cubicBezTo>
                    <a:pt x="20667" y="21056"/>
                    <a:pt x="20667" y="21056"/>
                    <a:pt x="20667" y="21056"/>
                  </a:cubicBezTo>
                  <a:cubicBezTo>
                    <a:pt x="21072" y="20609"/>
                    <a:pt x="21316" y="19905"/>
                    <a:pt x="21438" y="19186"/>
                  </a:cubicBezTo>
                  <a:cubicBezTo>
                    <a:pt x="21580" y="18418"/>
                    <a:pt x="21600" y="17651"/>
                    <a:pt x="21580" y="16883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05740" anchor="b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25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sz="225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Shape"/>
            <p:cNvSpPr/>
            <p:nvPr/>
          </p:nvSpPr>
          <p:spPr>
            <a:xfrm>
              <a:off x="13042899" y="10909299"/>
              <a:ext cx="1838962" cy="262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15230" y="6971"/>
                  </a:moveTo>
                  <a:cubicBezTo>
                    <a:pt x="15141" y="6575"/>
                    <a:pt x="15096" y="6158"/>
                    <a:pt x="15096" y="5741"/>
                  </a:cubicBezTo>
                  <a:cubicBezTo>
                    <a:pt x="15096" y="5564"/>
                    <a:pt x="15111" y="5397"/>
                    <a:pt x="15126" y="5231"/>
                  </a:cubicBezTo>
                  <a:cubicBezTo>
                    <a:pt x="13500" y="4939"/>
                    <a:pt x="11919" y="4553"/>
                    <a:pt x="10382" y="4105"/>
                  </a:cubicBezTo>
                  <a:cubicBezTo>
                    <a:pt x="7697" y="3303"/>
                    <a:pt x="5102" y="2292"/>
                    <a:pt x="2834" y="990"/>
                  </a:cubicBezTo>
                  <a:cubicBezTo>
                    <a:pt x="2297" y="677"/>
                    <a:pt x="1760" y="344"/>
                    <a:pt x="1268" y="0"/>
                  </a:cubicBezTo>
                  <a:cubicBezTo>
                    <a:pt x="448" y="1813"/>
                    <a:pt x="0" y="3741"/>
                    <a:pt x="0" y="5741"/>
                  </a:cubicBezTo>
                  <a:cubicBezTo>
                    <a:pt x="0" y="8732"/>
                    <a:pt x="999" y="11566"/>
                    <a:pt x="2760" y="14077"/>
                  </a:cubicBezTo>
                  <a:cubicBezTo>
                    <a:pt x="3819" y="15588"/>
                    <a:pt x="4341" y="17265"/>
                    <a:pt x="4177" y="18943"/>
                  </a:cubicBezTo>
                  <a:cubicBezTo>
                    <a:pt x="4072" y="19964"/>
                    <a:pt x="4401" y="20766"/>
                    <a:pt x="5191" y="21225"/>
                  </a:cubicBezTo>
                  <a:cubicBezTo>
                    <a:pt x="5191" y="21225"/>
                    <a:pt x="5191" y="21225"/>
                    <a:pt x="5191" y="21225"/>
                  </a:cubicBezTo>
                  <a:cubicBezTo>
                    <a:pt x="5191" y="21225"/>
                    <a:pt x="5191" y="21225"/>
                    <a:pt x="5191" y="21225"/>
                  </a:cubicBezTo>
                  <a:cubicBezTo>
                    <a:pt x="5788" y="21517"/>
                    <a:pt x="6534" y="21600"/>
                    <a:pt x="7220" y="21558"/>
                  </a:cubicBezTo>
                  <a:cubicBezTo>
                    <a:pt x="7981" y="21517"/>
                    <a:pt x="8712" y="21350"/>
                    <a:pt x="9413" y="21152"/>
                  </a:cubicBezTo>
                  <a:cubicBezTo>
                    <a:pt x="9815" y="21037"/>
                    <a:pt x="10203" y="20902"/>
                    <a:pt x="10576" y="20756"/>
                  </a:cubicBezTo>
                  <a:cubicBezTo>
                    <a:pt x="10770" y="20683"/>
                    <a:pt x="10979" y="20600"/>
                    <a:pt x="11173" y="20527"/>
                  </a:cubicBezTo>
                  <a:cubicBezTo>
                    <a:pt x="11785" y="20266"/>
                    <a:pt x="12381" y="19995"/>
                    <a:pt x="12948" y="19693"/>
                  </a:cubicBezTo>
                  <a:cubicBezTo>
                    <a:pt x="14097" y="19099"/>
                    <a:pt x="15186" y="18443"/>
                    <a:pt x="16200" y="17745"/>
                  </a:cubicBezTo>
                  <a:cubicBezTo>
                    <a:pt x="17229" y="17047"/>
                    <a:pt x="18199" y="16307"/>
                    <a:pt x="19109" y="15536"/>
                  </a:cubicBezTo>
                  <a:cubicBezTo>
                    <a:pt x="20004" y="14796"/>
                    <a:pt x="20824" y="14014"/>
                    <a:pt x="21600" y="13212"/>
                  </a:cubicBezTo>
                  <a:cubicBezTo>
                    <a:pt x="18229" y="11993"/>
                    <a:pt x="15797" y="9690"/>
                    <a:pt x="15230" y="6971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342900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25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sz="225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Shape"/>
            <p:cNvSpPr/>
            <p:nvPr/>
          </p:nvSpPr>
          <p:spPr>
            <a:xfrm>
              <a:off x="12941300" y="9296399"/>
              <a:ext cx="2390061" cy="218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1519" y="0"/>
                  </a:moveTo>
                  <a:cubicBezTo>
                    <a:pt x="16053" y="63"/>
                    <a:pt x="11091" y="2453"/>
                    <a:pt x="7409" y="6303"/>
                  </a:cubicBezTo>
                  <a:cubicBezTo>
                    <a:pt x="5991" y="7787"/>
                    <a:pt x="4276" y="8907"/>
                    <a:pt x="2366" y="9347"/>
                  </a:cubicBezTo>
                  <a:cubicBezTo>
                    <a:pt x="1223" y="9611"/>
                    <a:pt x="422" y="10152"/>
                    <a:pt x="102" y="10982"/>
                  </a:cubicBezTo>
                  <a:cubicBezTo>
                    <a:pt x="102" y="10982"/>
                    <a:pt x="102" y="10982"/>
                    <a:pt x="102" y="10982"/>
                  </a:cubicBezTo>
                  <a:cubicBezTo>
                    <a:pt x="-81" y="11574"/>
                    <a:pt x="-1" y="12190"/>
                    <a:pt x="205" y="12744"/>
                  </a:cubicBezTo>
                  <a:cubicBezTo>
                    <a:pt x="399" y="13297"/>
                    <a:pt x="708" y="13800"/>
                    <a:pt x="1040" y="14266"/>
                  </a:cubicBezTo>
                  <a:cubicBezTo>
                    <a:pt x="1348" y="14694"/>
                    <a:pt x="1691" y="15084"/>
                    <a:pt x="2057" y="15461"/>
                  </a:cubicBezTo>
                  <a:cubicBezTo>
                    <a:pt x="2092" y="15499"/>
                    <a:pt x="2126" y="15536"/>
                    <a:pt x="2160" y="15574"/>
                  </a:cubicBezTo>
                  <a:cubicBezTo>
                    <a:pt x="2560" y="15977"/>
                    <a:pt x="2983" y="16367"/>
                    <a:pt x="3429" y="16719"/>
                  </a:cubicBezTo>
                  <a:cubicBezTo>
                    <a:pt x="4310" y="17436"/>
                    <a:pt x="5236" y="18090"/>
                    <a:pt x="6197" y="18669"/>
                  </a:cubicBezTo>
                  <a:cubicBezTo>
                    <a:pt x="7157" y="19260"/>
                    <a:pt x="8140" y="19776"/>
                    <a:pt x="9158" y="20254"/>
                  </a:cubicBezTo>
                  <a:cubicBezTo>
                    <a:pt x="10164" y="20732"/>
                    <a:pt x="11205" y="21147"/>
                    <a:pt x="12246" y="21487"/>
                  </a:cubicBezTo>
                  <a:cubicBezTo>
                    <a:pt x="12360" y="21525"/>
                    <a:pt x="12474" y="21562"/>
                    <a:pt x="12589" y="21600"/>
                  </a:cubicBezTo>
                  <a:cubicBezTo>
                    <a:pt x="12977" y="18367"/>
                    <a:pt x="14738" y="15612"/>
                    <a:pt x="17208" y="14077"/>
                  </a:cubicBezTo>
                  <a:cubicBezTo>
                    <a:pt x="18009" y="13574"/>
                    <a:pt x="18889" y="13197"/>
                    <a:pt x="19827" y="12983"/>
                  </a:cubicBezTo>
                  <a:cubicBezTo>
                    <a:pt x="19735" y="11989"/>
                    <a:pt x="19689" y="10982"/>
                    <a:pt x="19689" y="9989"/>
                  </a:cubicBezTo>
                  <a:cubicBezTo>
                    <a:pt x="19701" y="7523"/>
                    <a:pt x="19941" y="5032"/>
                    <a:pt x="20581" y="2654"/>
                  </a:cubicBezTo>
                  <a:cubicBezTo>
                    <a:pt x="20821" y="1736"/>
                    <a:pt x="21119" y="843"/>
                    <a:pt x="21519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25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05</a:t>
              </a:r>
              <a:endParaRPr sz="225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2" name="Circle: Hollow 90"/>
          <p:cNvSpPr/>
          <p:nvPr/>
        </p:nvSpPr>
        <p:spPr>
          <a:xfrm>
            <a:off x="4815793" y="2028653"/>
            <a:ext cx="2166238" cy="2166238"/>
          </a:xfrm>
          <a:prstGeom prst="donut">
            <a:avLst>
              <a:gd name="adj" fmla="val 940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795388" y="3250459"/>
            <a:ext cx="2194560" cy="805771"/>
            <a:chOff x="249702" y="2783076"/>
            <a:chExt cx="2194560" cy="805771"/>
          </a:xfrm>
        </p:grpSpPr>
        <p:sp>
          <p:nvSpPr>
            <p:cNvPr id="74" name="TextBox 73"/>
            <p:cNvSpPr txBox="1"/>
            <p:nvPr/>
          </p:nvSpPr>
          <p:spPr>
            <a:xfrm>
              <a:off x="249702" y="2783076"/>
              <a:ext cx="2194560" cy="5835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3200" b="1" noProof="1" smtClean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 trình</a:t>
              </a:r>
              <a:endParaRPr lang="en-US" sz="3200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9702" y="3342626"/>
              <a:ext cx="2194560" cy="2462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709567" y="3389123"/>
            <a:ext cx="2194560" cy="805768"/>
            <a:chOff x="6691483" y="4438243"/>
            <a:chExt cx="2194560" cy="805768"/>
          </a:xfrm>
        </p:grpSpPr>
        <p:sp>
          <p:nvSpPr>
            <p:cNvPr id="77" name="TextBox 76"/>
            <p:cNvSpPr txBox="1"/>
            <p:nvPr/>
          </p:nvSpPr>
          <p:spPr>
            <a:xfrm>
              <a:off x="6691483" y="4438243"/>
              <a:ext cx="2194560" cy="5835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3200" b="1" noProof="1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 mềm</a:t>
              </a:r>
              <a:endParaRPr lang="en-US" sz="3200" b="1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91483" y="4997790"/>
              <a:ext cx="2194560" cy="2462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3" name="Title 2"/>
          <p:cNvSpPr txBox="1">
            <a:spLocks noChangeArrowheads="1"/>
          </p:cNvSpPr>
          <p:nvPr/>
        </p:nvSpPr>
        <p:spPr>
          <a:xfrm>
            <a:off x="0" y="-14764"/>
            <a:ext cx="12192000" cy="619539"/>
          </a:xfrm>
          <a:prstGeom prst="rect">
            <a:avLst/>
          </a:prstGeom>
          <a:solidFill>
            <a:srgbClr val="0093DD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 CỦA GIS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868051" y="2573936"/>
            <a:ext cx="1996441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noProof="1" smtClean="0">
                <a:solidFill>
                  <a:srgbClr val="FF0000"/>
                </a:solidFill>
              </a:rPr>
              <a:t>GIS</a:t>
            </a:r>
            <a:endParaRPr lang="en-US" sz="6000" b="1" noProof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 - BIM - GIS Integration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Content Placeholder 154"/>
          <p:cNvPicPr/>
          <p:nvPr>
            <p:ph idx="1"/>
          </p:nvPr>
        </p:nvPicPr>
        <p:blipFill>
          <a:blip r:embed="rId2"/>
          <a:srcRect l="9989" t="5138" r="7337" b="6035"/>
          <a:stretch>
            <a:fillRect/>
          </a:stretch>
        </p:blipFill>
        <p:spPr>
          <a:xfrm>
            <a:off x="1407795" y="1099820"/>
            <a:ext cx="9377045" cy="5271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3D GIS - BIM - GIS Integration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420" y="972185"/>
            <a:ext cx="8728075" cy="50952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Mapping the IoT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83515" y="1718945"/>
            <a:ext cx="30035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OGC Standards: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SWE (Sensor Web Enablement) Common Data Model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SWE Service Model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SensorThings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Sensor Model Language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Sensor Observation Service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Sensor Planning Service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" name="Content Placeholder 103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430" y="1212850"/>
            <a:ext cx="8896350" cy="4279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GeoSpatial Big Data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35" y="864235"/>
            <a:ext cx="10388600" cy="5054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44570" y="5917565"/>
            <a:ext cx="510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Point Cloud</a:t>
            </a:r>
            <a:endParaRPr lang="en-US" sz="2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GeoSpatial Big Data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Content Placeholder 104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40" y="945515"/>
            <a:ext cx="10636250" cy="5339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GeoSpatial Big Data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Content Placeholder 105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390" y="866775"/>
            <a:ext cx="10339705" cy="530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381375" y="6281420"/>
            <a:ext cx="510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Flow Visulization</a:t>
            </a:r>
            <a:endParaRPr lang="en-US" sz="2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GeoSpatial Big Data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544570" y="5917565"/>
            <a:ext cx="5102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Flow Visulization</a:t>
            </a:r>
            <a:endParaRPr 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710" y="986155"/>
            <a:ext cx="5723255" cy="3876040"/>
          </a:xfrm>
          <a:prstGeom prst="rect">
            <a:avLst/>
          </a:prstGeom>
        </p:spPr>
      </p:pic>
      <p:pic>
        <p:nvPicPr>
          <p:cNvPr id="106" name="Picture Placeholder 105"/>
          <p:cNvPicPr/>
          <p:nvPr>
            <p:ph type="pic" sz="quarter" idx="14"/>
          </p:nvPr>
        </p:nvPicPr>
        <p:blipFill>
          <a:blip r:embed="rId3"/>
          <a:srcRect t="9321" b="3034"/>
          <a:stretch>
            <a:fillRect/>
          </a:stretch>
        </p:blipFill>
        <p:spPr>
          <a:xfrm>
            <a:off x="5815965" y="1863725"/>
            <a:ext cx="6376035" cy="3923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GeoAI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11325" y="5917565"/>
            <a:ext cx="867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Deep Learning in remote sensing image Calssification</a:t>
            </a:r>
            <a:endParaRPr lang="en-US" sz="2800"/>
          </a:p>
        </p:txBody>
      </p:sp>
      <p:pic>
        <p:nvPicPr>
          <p:cNvPr id="100" name="Content Placeholder 99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15" y="1156335"/>
            <a:ext cx="10452735" cy="4545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GeoAI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11325" y="5917565"/>
            <a:ext cx="867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Deep Learning in remote sensing image Calssification</a:t>
            </a:r>
            <a:endParaRPr lang="en-US" sz="2800"/>
          </a:p>
        </p:txBody>
      </p:sp>
      <p:pic>
        <p:nvPicPr>
          <p:cNvPr id="102" name="Content Placeholder 101"/>
          <p:cNvPicPr/>
          <p:nvPr>
            <p:ph idx="1"/>
          </p:nvPr>
        </p:nvPicPr>
        <p:blipFill>
          <a:blip r:embed="rId2"/>
          <a:srcRect l="4137" r="5034"/>
          <a:stretch>
            <a:fillRect/>
          </a:stretch>
        </p:blipFill>
        <p:spPr>
          <a:xfrm>
            <a:off x="1261745" y="934720"/>
            <a:ext cx="9810750" cy="491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GeoAI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11325" y="5988685"/>
            <a:ext cx="8676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AI-assisted Building Footprints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Content Placeholder 102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90" y="864235"/>
            <a:ext cx="10048875" cy="5166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 noChangeArrowheads="1"/>
          </p:cNvSpPr>
          <p:nvPr>
            <p:ph type="title"/>
          </p:nvPr>
        </p:nvSpPr>
        <p:spPr>
          <a:xfrm>
            <a:off x="0" y="-14764"/>
            <a:ext cx="12192000" cy="619539"/>
          </a:xfrm>
          <a:solidFill>
            <a:srgbClr val="0093DD"/>
          </a:solidFill>
        </p:spPr>
        <p:txBody>
          <a:bodyPr/>
          <a:lstStyle/>
          <a:p>
            <a:r>
              <a:rPr lang="en-US" altLang="en-US" smtClean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 CỦA GIS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39" b="31065"/>
          <a:stretch>
            <a:fillRect/>
          </a:stretch>
        </p:blipFill>
        <p:spPr>
          <a:xfrm>
            <a:off x="0" y="5867400"/>
            <a:ext cx="12192000" cy="990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91882" y="4004356"/>
            <a:ext cx="1731918" cy="643120"/>
            <a:chOff x="8921977" y="1396683"/>
            <a:chExt cx="2926080" cy="857494"/>
          </a:xfrm>
        </p:grpSpPr>
        <p:sp>
          <p:nvSpPr>
            <p:cNvPr id="6" name="TextBox 5"/>
            <p:cNvSpPr txBox="1"/>
            <p:nvPr/>
          </p:nvSpPr>
          <p:spPr>
            <a:xfrm>
              <a:off x="8921977" y="1396683"/>
              <a:ext cx="2926080" cy="5317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 dữ liệu</a:t>
              </a:r>
              <a:endParaRPr lang="en-US" sz="20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21977" y="1925882"/>
              <a:ext cx="2926080" cy="3282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08936" y="4004356"/>
            <a:ext cx="1731918" cy="643120"/>
            <a:chOff x="8921977" y="1396683"/>
            <a:chExt cx="2926080" cy="857494"/>
          </a:xfrm>
        </p:grpSpPr>
        <p:sp>
          <p:nvSpPr>
            <p:cNvPr id="10" name="TextBox 9"/>
            <p:cNvSpPr txBox="1"/>
            <p:nvPr/>
          </p:nvSpPr>
          <p:spPr>
            <a:xfrm>
              <a:off x="8921977" y="1396683"/>
              <a:ext cx="2926080" cy="5317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dữ liệu</a:t>
              </a:r>
              <a:endParaRPr lang="en-US" sz="20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21977" y="1925882"/>
              <a:ext cx="2926080" cy="3282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75520" y="4004157"/>
            <a:ext cx="1731918" cy="706755"/>
            <a:chOff x="8921977" y="1396418"/>
            <a:chExt cx="2926080" cy="942340"/>
          </a:xfrm>
        </p:grpSpPr>
        <p:sp>
          <p:nvSpPr>
            <p:cNvPr id="13" name="TextBox 12"/>
            <p:cNvSpPr txBox="1"/>
            <p:nvPr/>
          </p:nvSpPr>
          <p:spPr>
            <a:xfrm>
              <a:off x="8921977" y="1396418"/>
              <a:ext cx="2926080" cy="9423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Truy vấn và phân tích</a:t>
              </a:r>
              <a:endParaRPr lang="en-US" sz="20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21977" y="1925882"/>
              <a:ext cx="2926080" cy="3282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29600" y="4004474"/>
            <a:ext cx="1731918" cy="996180"/>
            <a:chOff x="8921977" y="925937"/>
            <a:chExt cx="2926080" cy="1328240"/>
          </a:xfrm>
        </p:grpSpPr>
        <p:sp>
          <p:nvSpPr>
            <p:cNvPr id="16" name="TextBox 15"/>
            <p:cNvSpPr txBox="1"/>
            <p:nvPr/>
          </p:nvSpPr>
          <p:spPr>
            <a:xfrm>
              <a:off x="8921977" y="925937"/>
              <a:ext cx="2926080" cy="9423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 thị, kết xuất dự liệu</a:t>
              </a:r>
              <a:endParaRPr lang="en-US" sz="2000" b="1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1977" y="1925882"/>
              <a:ext cx="2926080" cy="3282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Shape"/>
          <p:cNvSpPr/>
          <p:nvPr/>
        </p:nvSpPr>
        <p:spPr>
          <a:xfrm>
            <a:off x="1676400" y="1975556"/>
            <a:ext cx="8150875" cy="168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202" extrusionOk="0">
                <a:moveTo>
                  <a:pt x="19445" y="48"/>
                </a:moveTo>
                <a:cubicBezTo>
                  <a:pt x="18435" y="-398"/>
                  <a:pt x="17556" y="2324"/>
                  <a:pt x="17182" y="6385"/>
                </a:cubicBezTo>
                <a:cubicBezTo>
                  <a:pt x="17042" y="7903"/>
                  <a:pt x="16733" y="8929"/>
                  <a:pt x="16387" y="8929"/>
                </a:cubicBezTo>
                <a:lnTo>
                  <a:pt x="16387" y="8929"/>
                </a:lnTo>
                <a:cubicBezTo>
                  <a:pt x="16032" y="8929"/>
                  <a:pt x="15733" y="7903"/>
                  <a:pt x="15593" y="6385"/>
                </a:cubicBezTo>
                <a:cubicBezTo>
                  <a:pt x="15247" y="2637"/>
                  <a:pt x="14471" y="4"/>
                  <a:pt x="13554" y="4"/>
                </a:cubicBezTo>
                <a:cubicBezTo>
                  <a:pt x="12647" y="4"/>
                  <a:pt x="11862" y="2637"/>
                  <a:pt x="11516" y="6385"/>
                </a:cubicBezTo>
                <a:cubicBezTo>
                  <a:pt x="11376" y="7903"/>
                  <a:pt x="11067" y="8929"/>
                  <a:pt x="10721" y="8929"/>
                </a:cubicBezTo>
                <a:lnTo>
                  <a:pt x="10721" y="8929"/>
                </a:lnTo>
                <a:cubicBezTo>
                  <a:pt x="10366" y="8929"/>
                  <a:pt x="10066" y="7903"/>
                  <a:pt x="9926" y="6385"/>
                </a:cubicBezTo>
                <a:cubicBezTo>
                  <a:pt x="9580" y="2637"/>
                  <a:pt x="8804" y="4"/>
                  <a:pt x="7888" y="4"/>
                </a:cubicBezTo>
                <a:cubicBezTo>
                  <a:pt x="6981" y="4"/>
                  <a:pt x="6195" y="2637"/>
                  <a:pt x="5849" y="6385"/>
                </a:cubicBezTo>
                <a:cubicBezTo>
                  <a:pt x="5709" y="7903"/>
                  <a:pt x="5400" y="8929"/>
                  <a:pt x="5055" y="8929"/>
                </a:cubicBezTo>
                <a:lnTo>
                  <a:pt x="5055" y="8929"/>
                </a:lnTo>
                <a:cubicBezTo>
                  <a:pt x="4709" y="8929"/>
                  <a:pt x="4400" y="7903"/>
                  <a:pt x="4260" y="6385"/>
                </a:cubicBezTo>
                <a:cubicBezTo>
                  <a:pt x="3895" y="2324"/>
                  <a:pt x="3007" y="-398"/>
                  <a:pt x="1997" y="48"/>
                </a:cubicBezTo>
                <a:cubicBezTo>
                  <a:pt x="922" y="539"/>
                  <a:pt x="71" y="4779"/>
                  <a:pt x="5" y="9911"/>
                </a:cubicBezTo>
                <a:cubicBezTo>
                  <a:pt x="-79" y="16070"/>
                  <a:pt x="950" y="21202"/>
                  <a:pt x="2221" y="21202"/>
                </a:cubicBezTo>
                <a:cubicBezTo>
                  <a:pt x="3128" y="21202"/>
                  <a:pt x="3914" y="18569"/>
                  <a:pt x="4260" y="14820"/>
                </a:cubicBezTo>
                <a:cubicBezTo>
                  <a:pt x="4400" y="13303"/>
                  <a:pt x="4709" y="12276"/>
                  <a:pt x="5055" y="12276"/>
                </a:cubicBezTo>
                <a:lnTo>
                  <a:pt x="5055" y="12276"/>
                </a:lnTo>
                <a:cubicBezTo>
                  <a:pt x="5410" y="12276"/>
                  <a:pt x="5709" y="13303"/>
                  <a:pt x="5849" y="14820"/>
                </a:cubicBezTo>
                <a:cubicBezTo>
                  <a:pt x="6195" y="18569"/>
                  <a:pt x="6971" y="21202"/>
                  <a:pt x="7888" y="21202"/>
                </a:cubicBezTo>
                <a:cubicBezTo>
                  <a:pt x="8795" y="21202"/>
                  <a:pt x="9580" y="18569"/>
                  <a:pt x="9926" y="14820"/>
                </a:cubicBezTo>
                <a:cubicBezTo>
                  <a:pt x="10066" y="13303"/>
                  <a:pt x="10375" y="12276"/>
                  <a:pt x="10721" y="12276"/>
                </a:cubicBezTo>
                <a:lnTo>
                  <a:pt x="10721" y="12276"/>
                </a:lnTo>
                <a:cubicBezTo>
                  <a:pt x="11076" y="12276"/>
                  <a:pt x="11376" y="13303"/>
                  <a:pt x="11516" y="14820"/>
                </a:cubicBezTo>
                <a:cubicBezTo>
                  <a:pt x="11862" y="18569"/>
                  <a:pt x="12638" y="21202"/>
                  <a:pt x="13554" y="21202"/>
                </a:cubicBezTo>
                <a:cubicBezTo>
                  <a:pt x="14461" y="21202"/>
                  <a:pt x="15247" y="18569"/>
                  <a:pt x="15593" y="14820"/>
                </a:cubicBezTo>
                <a:cubicBezTo>
                  <a:pt x="15733" y="13303"/>
                  <a:pt x="16042" y="12276"/>
                  <a:pt x="16387" y="12276"/>
                </a:cubicBezTo>
                <a:lnTo>
                  <a:pt x="16387" y="12276"/>
                </a:lnTo>
                <a:cubicBezTo>
                  <a:pt x="16743" y="12276"/>
                  <a:pt x="17042" y="13303"/>
                  <a:pt x="17182" y="14820"/>
                </a:cubicBezTo>
                <a:cubicBezTo>
                  <a:pt x="17528" y="18569"/>
                  <a:pt x="18304" y="21202"/>
                  <a:pt x="19221" y="21202"/>
                </a:cubicBezTo>
                <a:cubicBezTo>
                  <a:pt x="20492" y="21202"/>
                  <a:pt x="21521" y="16070"/>
                  <a:pt x="21437" y="9911"/>
                </a:cubicBezTo>
                <a:cubicBezTo>
                  <a:pt x="21371" y="4779"/>
                  <a:pt x="20520" y="539"/>
                  <a:pt x="19445" y="4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9" name="Circle"/>
          <p:cNvSpPr/>
          <p:nvPr/>
        </p:nvSpPr>
        <p:spPr>
          <a:xfrm>
            <a:off x="1889680" y="2188837"/>
            <a:ext cx="1251232" cy="125123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1" name="Circle"/>
          <p:cNvSpPr/>
          <p:nvPr/>
        </p:nvSpPr>
        <p:spPr>
          <a:xfrm>
            <a:off x="6226325" y="2188837"/>
            <a:ext cx="1251232" cy="125123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2" name="Circle"/>
          <p:cNvSpPr/>
          <p:nvPr/>
        </p:nvSpPr>
        <p:spPr>
          <a:xfrm>
            <a:off x="8359101" y="2188837"/>
            <a:ext cx="1251232" cy="125123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GeoAI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11325" y="5917565"/>
            <a:ext cx="867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Landmark Recognition </a:t>
            </a:r>
            <a:endParaRPr lang="en-US" sz="2800"/>
          </a:p>
        </p:txBody>
      </p:sp>
      <p:pic>
        <p:nvPicPr>
          <p:cNvPr id="101" name="Content Placeholder 100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20" y="963930"/>
            <a:ext cx="10779125" cy="4953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Technology Fusion - Location-based Game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idx="1"/>
          </p:nvPr>
        </p:nvPicPr>
        <p:blipFill>
          <a:blip r:embed="rId2"/>
          <a:srcRect l="6256" t="8137" r="5544" b="9059"/>
          <a:stretch>
            <a:fillRect/>
          </a:stretch>
        </p:blipFill>
        <p:spPr>
          <a:xfrm>
            <a:off x="591185" y="930910"/>
            <a:ext cx="10866755" cy="5442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Technology Fusion - </a:t>
            </a:r>
            <a:r>
              <a:rPr lang="en-US">
                <a:sym typeface="+mn-ea"/>
              </a:rPr>
              <a:t>Self-driving car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Content Placeholder 99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155" y="1068705"/>
            <a:ext cx="10473690" cy="5302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Technology Fusion - </a:t>
            </a:r>
            <a:r>
              <a:rPr lang="en-US">
                <a:sym typeface="+mn-ea"/>
              </a:rPr>
              <a:t>Self-driving car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pic>
        <p:nvPicPr>
          <p:cNvPr id="130" name="Pictur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10" y="864235"/>
            <a:ext cx="9461500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Satellite System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3" name="Text Box 2"/>
          <p:cNvSpPr txBox="1"/>
          <p:nvPr/>
        </p:nvSpPr>
        <p:spPr>
          <a:xfrm>
            <a:off x="634365" y="78994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31800" y="1444625"/>
            <a:ext cx="42741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4,084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 satellites (Union of Concerned Scientists (UCS), Updated May 1, 2021)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2,505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Russia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168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431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980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hlinkClick r:id="rId1" action="ppaction://hlinkfile"/>
              </a:rPr>
              <a:t>https://www.ucsusa.org/resources/satellite-database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https://maps.esri.com/rc/sat2/index.html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  <a:hlinkClick r:id="rId2" action="ppaction://hlinkfile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2865" y="1355725"/>
            <a:ext cx="7049135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Types of Orbit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3" name="Text Box 2"/>
          <p:cNvSpPr txBox="1"/>
          <p:nvPr/>
        </p:nvSpPr>
        <p:spPr>
          <a:xfrm>
            <a:off x="634365" y="78994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b="2996"/>
          <a:stretch>
            <a:fillRect/>
          </a:stretch>
        </p:blipFill>
        <p:spPr>
          <a:xfrm>
            <a:off x="1973580" y="956945"/>
            <a:ext cx="7950835" cy="5482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Types of Orbit</a:t>
            </a:r>
            <a:endParaRPr lang="en-US" alt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vi-VN" noProof="0" smtClean="0"/>
            </a:fld>
            <a:endParaRPr lang="vi-VN" noProof="0" dirty="0"/>
          </a:p>
        </p:txBody>
      </p:sp>
      <p:sp>
        <p:nvSpPr>
          <p:cNvPr id="3" name="Text Box 2"/>
          <p:cNvSpPr txBox="1"/>
          <p:nvPr/>
        </p:nvSpPr>
        <p:spPr>
          <a:xfrm>
            <a:off x="634365" y="78994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21310" y="967740"/>
            <a:ext cx="115925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Geostationary orbit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GEO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Low Earth orbit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LEO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Medium Earth orbit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MEO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Polar orbit and Sun-synchronous orbit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SSO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Transfer Orbits and Geostationary Transfer Orbit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GTO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5" name="Content Placeholder 104"/>
          <p:cNvPicPr/>
          <p:nvPr>
            <p:ph idx="1"/>
          </p:nvPr>
        </p:nvPicPr>
        <p:blipFill>
          <a:blip r:embed="rId1"/>
          <a:srcRect l="5077" t="14201" b="15660"/>
          <a:stretch>
            <a:fillRect/>
          </a:stretch>
        </p:blipFill>
        <p:spPr>
          <a:xfrm>
            <a:off x="1022350" y="3140075"/>
            <a:ext cx="9661525" cy="3231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Chủ đề Office</Template>
  <TotalTime>0</TotalTime>
  <Words>6274</Words>
  <Application>WPS Presentation</Application>
  <PresentationFormat>Widescreen</PresentationFormat>
  <Paragraphs>476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Arial</vt:lpstr>
      <vt:lpstr>SimSun</vt:lpstr>
      <vt:lpstr>Wingdings</vt:lpstr>
      <vt:lpstr>Calibri</vt:lpstr>
      <vt:lpstr>Times New Roman</vt:lpstr>
      <vt:lpstr>Courier New</vt:lpstr>
      <vt:lpstr>Verdana</vt:lpstr>
      <vt:lpstr>Microsoft YaHei</vt:lpstr>
      <vt:lpstr>Arial Unicode MS</vt:lpstr>
      <vt:lpstr>Aspect</vt:lpstr>
      <vt:lpstr>GIS &amp; Applications</vt:lpstr>
      <vt:lpstr>GIS &amp; Applications</vt:lpstr>
      <vt:lpstr>GIS, Remote Sensing and GPS</vt:lpstr>
      <vt:lpstr>GIS LÀ GÌ?</vt:lpstr>
      <vt:lpstr>PowerPoint 演示文稿</vt:lpstr>
      <vt:lpstr>CÁC CHỨC NĂNG CHÍNH CỦA GIS</vt:lpstr>
      <vt:lpstr>Satellite System</vt:lpstr>
      <vt:lpstr>Types of Orbit</vt:lpstr>
      <vt:lpstr>Types of Orbit</vt:lpstr>
      <vt:lpstr>Low Earth Orbit (LEO) </vt:lpstr>
      <vt:lpstr>Medium Earth Orbit (MEO)</vt:lpstr>
      <vt:lpstr>Geostationary Orbit (GEO) </vt:lpstr>
      <vt:lpstr>Polar Orbit and Sun-Synchronous Orbit (SSO) </vt:lpstr>
      <vt:lpstr>Transfer Orbits and Geostationary Transfer Orbit (GTO)</vt:lpstr>
      <vt:lpstr>Remote Sensing</vt:lpstr>
      <vt:lpstr>Remote Sensing: Active vs Passive</vt:lpstr>
      <vt:lpstr>Remote Sensing: Types of Resolution</vt:lpstr>
      <vt:lpstr>Remote Sensing: Types of Resolution</vt:lpstr>
      <vt:lpstr>Remote Sensing: Types of Resolution</vt:lpstr>
      <vt:lpstr>Remote Sensing: Types of Resolution</vt:lpstr>
      <vt:lpstr>Remote Sensing: Types of Resolution</vt:lpstr>
      <vt:lpstr>Remote Sensing</vt:lpstr>
      <vt:lpstr>GNSS - Global Navigation Satellite System</vt:lpstr>
      <vt:lpstr>GNSS - Global Navigation Satellite System</vt:lpstr>
      <vt:lpstr>GNSS - Global Navigation Satellite System</vt:lpstr>
      <vt:lpstr>Navstar GPS - USA</vt:lpstr>
      <vt:lpstr>Navstar GPS - USA</vt:lpstr>
      <vt:lpstr>Navstar GPS - Space Segment</vt:lpstr>
      <vt:lpstr>Navstar GPS - Control System</vt:lpstr>
      <vt:lpstr>Navstar GPS - User Segment</vt:lpstr>
      <vt:lpstr>Navstar GPS - User Segment</vt:lpstr>
      <vt:lpstr>GIS Applications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Location-based Services</vt:lpstr>
      <vt:lpstr>Visualization, Modeling, Simulation and Decision Support</vt:lpstr>
      <vt:lpstr>Visualization, Modeling, Simulation and Decision Support</vt:lpstr>
      <vt:lpstr>3D GIS</vt:lpstr>
      <vt:lpstr>3D GIS</vt:lpstr>
      <vt:lpstr>3D GIS - Visibility Analysis - CCTV Placement</vt:lpstr>
      <vt:lpstr>3D GIS - 3D coverage location modeling of Wi-Fi Access Point Placement</vt:lpstr>
      <vt:lpstr>3D GIS - 3D coverage location modeling of Wi-Fi Access Point Placement</vt:lpstr>
      <vt:lpstr>3D GIS - BIM - GIS Integration</vt:lpstr>
      <vt:lpstr>3D GIS - BIM - GIS Integration</vt:lpstr>
      <vt:lpstr>Mapping the IoT</vt:lpstr>
      <vt:lpstr>GeoSpatial Big Data</vt:lpstr>
      <vt:lpstr>GeoSpatial Big Data</vt:lpstr>
      <vt:lpstr>GeoSpatial Big Data</vt:lpstr>
      <vt:lpstr>GeoSpatial Big Data</vt:lpstr>
      <vt:lpstr>GeoAI</vt:lpstr>
      <vt:lpstr>GeoAI</vt:lpstr>
      <vt:lpstr>GeoAI</vt:lpstr>
      <vt:lpstr>GeoAI</vt:lpstr>
      <vt:lpstr>Technology Fusion - Location-based Game</vt:lpstr>
      <vt:lpstr>Technology Fusion - Self-driving car</vt:lpstr>
      <vt:lpstr>Technology Fusion - Self-driving car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Tiêu đề bản trình bày</dc:title>
  <dc:creator>NGÔ DUY KHANG</dc:creator>
  <cp:lastModifiedBy>quach</cp:lastModifiedBy>
  <cp:revision>550</cp:revision>
  <dcterms:created xsi:type="dcterms:W3CDTF">2021-01-19T07:28:00Z</dcterms:created>
  <dcterms:modified xsi:type="dcterms:W3CDTF">2022-04-21T01:46:51Z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DF55579BBA3843E8AFBB520DAC3B514B</vt:lpwstr>
  </property>
  <property fmtid="{D5CDD505-2E9C-101B-9397-08002B2CF9AE}" pid="3" name="KSOProductBuildVer">
    <vt:lpwstr>1033-11.2.0.11074</vt:lpwstr>
  </property>
</Properties>
</file>